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6" r:id="rId1"/>
  </p:sldMasterIdLst>
  <p:notesMasterIdLst>
    <p:notesMasterId r:id="rId20"/>
  </p:notesMasterIdLst>
  <p:handoutMasterIdLst>
    <p:handoutMasterId r:id="rId21"/>
  </p:handoutMasterIdLst>
  <p:sldIdLst>
    <p:sldId id="595" r:id="rId2"/>
    <p:sldId id="617" r:id="rId3"/>
    <p:sldId id="596" r:id="rId4"/>
    <p:sldId id="487" r:id="rId5"/>
    <p:sldId id="489" r:id="rId6"/>
    <p:sldId id="3677" r:id="rId7"/>
    <p:sldId id="3672" r:id="rId8"/>
    <p:sldId id="3673" r:id="rId9"/>
    <p:sldId id="445" r:id="rId10"/>
    <p:sldId id="470" r:id="rId11"/>
    <p:sldId id="591" r:id="rId12"/>
    <p:sldId id="3670" r:id="rId13"/>
    <p:sldId id="263" r:id="rId14"/>
    <p:sldId id="3674" r:id="rId15"/>
    <p:sldId id="266" r:id="rId16"/>
    <p:sldId id="305" r:id="rId17"/>
    <p:sldId id="3676" r:id="rId18"/>
    <p:sldId id="272" r:id="rId19"/>
  </p:sldIdLst>
  <p:sldSz cx="9144000" cy="6858000" type="screen4x3"/>
  <p:notesSz cx="6807200" cy="9939338"/>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新細明體"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劉 恩廷" initials="劉" lastIdx="1" clrIdx="0"/>
  <p:cmAuthor id="2" name="呂 新義" initials="呂" lastIdx="1" clrIdx="1">
    <p:extLst>
      <p:ext uri="{19B8F6BF-5375-455C-9EA6-DF929625EA0E}">
        <p15:presenceInfo xmlns:p15="http://schemas.microsoft.com/office/powerpoint/2012/main" userId="S::hylu@federaltire.onmicrosoft.com::bfd2e259-d965-4b75-b318-2642ff182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0000"/>
    <a:srgbClr val="FF00FF"/>
    <a:srgbClr val="008000"/>
    <a:srgbClr val="66FF66"/>
    <a:srgbClr val="333399"/>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88378" autoAdjust="0"/>
  </p:normalViewPr>
  <p:slideViewPr>
    <p:cSldViewPr>
      <p:cViewPr varScale="1">
        <p:scale>
          <a:sx n="67" d="100"/>
          <a:sy n="67" d="100"/>
        </p:scale>
        <p:origin x="116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49669979688868"/>
          <c:y val="0.10988159035672589"/>
          <c:w val="0.87770719903206296"/>
          <c:h val="0.56344659252223828"/>
        </c:manualLayout>
      </c:layout>
      <c:lineChart>
        <c:grouping val="standard"/>
        <c:varyColors val="0"/>
        <c:ser>
          <c:idx val="0"/>
          <c:order val="0"/>
          <c:tx>
            <c:strRef>
              <c:f>'合併營收推移圖 (法說會)'!$B$26</c:f>
              <c:strCache>
                <c:ptCount val="1"/>
                <c:pt idx="0">
                  <c:v>營收   Sales</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cat>
            <c:strRef>
              <c:f>'合併營收推移圖 (法說會)'!$C$25:$J$25</c:f>
              <c:strCache>
                <c:ptCount val="8"/>
                <c:pt idx="0">
                  <c:v>3Q20</c:v>
                </c:pt>
                <c:pt idx="1">
                  <c:v>4Q20</c:v>
                </c:pt>
                <c:pt idx="2">
                  <c:v>1Q21</c:v>
                </c:pt>
                <c:pt idx="3">
                  <c:v>2Q21</c:v>
                </c:pt>
                <c:pt idx="4">
                  <c:v>3Q21</c:v>
                </c:pt>
                <c:pt idx="5">
                  <c:v>4Q21</c:v>
                </c:pt>
                <c:pt idx="6">
                  <c:v>1Q22</c:v>
                </c:pt>
                <c:pt idx="7">
                  <c:v>2Q22</c:v>
                </c:pt>
              </c:strCache>
            </c:strRef>
          </c:cat>
          <c:val>
            <c:numRef>
              <c:f>'合併營收推移圖 (法說會)'!$C$26:$J$26</c:f>
              <c:numCache>
                <c:formatCode>#,##0_);\(#,##0\)</c:formatCode>
                <c:ptCount val="8"/>
                <c:pt idx="0">
                  <c:v>1896602</c:v>
                </c:pt>
                <c:pt idx="1">
                  <c:v>1379176</c:v>
                </c:pt>
                <c:pt idx="2">
                  <c:v>548931</c:v>
                </c:pt>
                <c:pt idx="3">
                  <c:v>334159</c:v>
                </c:pt>
                <c:pt idx="4">
                  <c:v>344540</c:v>
                </c:pt>
                <c:pt idx="5">
                  <c:v>333611</c:v>
                </c:pt>
                <c:pt idx="6">
                  <c:v>353463</c:v>
                </c:pt>
                <c:pt idx="7">
                  <c:v>386067</c:v>
                </c:pt>
              </c:numCache>
            </c:numRef>
          </c:val>
          <c:smooth val="0"/>
          <c:extLst>
            <c:ext xmlns:c16="http://schemas.microsoft.com/office/drawing/2014/chart" uri="{C3380CC4-5D6E-409C-BE32-E72D297353CC}">
              <c16:uniqueId val="{00000000-7A65-4530-BAED-1485FAAA1E76}"/>
            </c:ext>
          </c:extLst>
        </c:ser>
        <c:ser>
          <c:idx val="1"/>
          <c:order val="1"/>
          <c:tx>
            <c:strRef>
              <c:f>'合併營收推移圖 (法說會)'!$B$27</c:f>
              <c:strCache>
                <c:ptCount val="1"/>
                <c:pt idx="0">
                  <c:v>毛利   GP</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cat>
            <c:strRef>
              <c:f>'合併營收推移圖 (法說會)'!$C$25:$J$25</c:f>
              <c:strCache>
                <c:ptCount val="8"/>
                <c:pt idx="0">
                  <c:v>3Q20</c:v>
                </c:pt>
                <c:pt idx="1">
                  <c:v>4Q20</c:v>
                </c:pt>
                <c:pt idx="2">
                  <c:v>1Q21</c:v>
                </c:pt>
                <c:pt idx="3">
                  <c:v>2Q21</c:v>
                </c:pt>
                <c:pt idx="4">
                  <c:v>3Q21</c:v>
                </c:pt>
                <c:pt idx="5">
                  <c:v>4Q21</c:v>
                </c:pt>
                <c:pt idx="6">
                  <c:v>1Q22</c:v>
                </c:pt>
                <c:pt idx="7">
                  <c:v>2Q22</c:v>
                </c:pt>
              </c:strCache>
            </c:strRef>
          </c:cat>
          <c:val>
            <c:numRef>
              <c:f>'合併營收推移圖 (法說會)'!$C$27:$J$27</c:f>
              <c:numCache>
                <c:formatCode>#,##0_);\(#,##0\)</c:formatCode>
                <c:ptCount val="8"/>
                <c:pt idx="0">
                  <c:v>488434</c:v>
                </c:pt>
                <c:pt idx="1">
                  <c:v>329120</c:v>
                </c:pt>
                <c:pt idx="2">
                  <c:v>-15340</c:v>
                </c:pt>
                <c:pt idx="3">
                  <c:v>-364879</c:v>
                </c:pt>
                <c:pt idx="4">
                  <c:v>-188055</c:v>
                </c:pt>
                <c:pt idx="5">
                  <c:v>-166560</c:v>
                </c:pt>
                <c:pt idx="6">
                  <c:v>-17240</c:v>
                </c:pt>
                <c:pt idx="7">
                  <c:v>6564</c:v>
                </c:pt>
              </c:numCache>
            </c:numRef>
          </c:val>
          <c:smooth val="0"/>
          <c:extLst>
            <c:ext xmlns:c16="http://schemas.microsoft.com/office/drawing/2014/chart" uri="{C3380CC4-5D6E-409C-BE32-E72D297353CC}">
              <c16:uniqueId val="{00000001-7A65-4530-BAED-1485FAAA1E76}"/>
            </c:ext>
          </c:extLst>
        </c:ser>
        <c:ser>
          <c:idx val="2"/>
          <c:order val="2"/>
          <c:tx>
            <c:strRef>
              <c:f>'合併營收推移圖 (法說會)'!$B$28</c:f>
              <c:strCache>
                <c:ptCount val="1"/>
                <c:pt idx="0">
                  <c:v>營業利益   OP</c:v>
                </c:pt>
              </c:strCache>
            </c:strRef>
          </c:tx>
          <c:spPr>
            <a:ln w="31750" cap="rnd">
              <a:solidFill>
                <a:schemeClr val="accent3"/>
              </a:solidFill>
              <a:round/>
            </a:ln>
            <a:effectLst>
              <a:outerShdw blurRad="40000" dist="23000" dir="5400000" rotWithShape="0">
                <a:srgbClr val="000000">
                  <a:alpha val="35000"/>
                </a:srgbClr>
              </a:outerShdw>
            </a:effectLst>
          </c:spPr>
          <c:marker>
            <c:symbol val="none"/>
          </c:marker>
          <c:cat>
            <c:strRef>
              <c:f>'合併營收推移圖 (法說會)'!$C$25:$J$25</c:f>
              <c:strCache>
                <c:ptCount val="8"/>
                <c:pt idx="0">
                  <c:v>3Q20</c:v>
                </c:pt>
                <c:pt idx="1">
                  <c:v>4Q20</c:v>
                </c:pt>
                <c:pt idx="2">
                  <c:v>1Q21</c:v>
                </c:pt>
                <c:pt idx="3">
                  <c:v>2Q21</c:v>
                </c:pt>
                <c:pt idx="4">
                  <c:v>3Q21</c:v>
                </c:pt>
                <c:pt idx="5">
                  <c:v>4Q21</c:v>
                </c:pt>
                <c:pt idx="6">
                  <c:v>1Q22</c:v>
                </c:pt>
                <c:pt idx="7">
                  <c:v>2Q22</c:v>
                </c:pt>
              </c:strCache>
            </c:strRef>
          </c:cat>
          <c:val>
            <c:numRef>
              <c:f>'合併營收推移圖 (法說會)'!$C$28:$J$28</c:f>
              <c:numCache>
                <c:formatCode>#,##0_);\(#,##0\)</c:formatCode>
                <c:ptCount val="8"/>
                <c:pt idx="0">
                  <c:v>146639</c:v>
                </c:pt>
                <c:pt idx="1">
                  <c:v>75899</c:v>
                </c:pt>
                <c:pt idx="2">
                  <c:v>-251075</c:v>
                </c:pt>
                <c:pt idx="3">
                  <c:v>-831695</c:v>
                </c:pt>
                <c:pt idx="4">
                  <c:v>-415521</c:v>
                </c:pt>
                <c:pt idx="5">
                  <c:v>-349862</c:v>
                </c:pt>
                <c:pt idx="6">
                  <c:v>-186397</c:v>
                </c:pt>
                <c:pt idx="7">
                  <c:v>-180131</c:v>
                </c:pt>
              </c:numCache>
            </c:numRef>
          </c:val>
          <c:smooth val="0"/>
          <c:extLst>
            <c:ext xmlns:c16="http://schemas.microsoft.com/office/drawing/2014/chart" uri="{C3380CC4-5D6E-409C-BE32-E72D297353CC}">
              <c16:uniqueId val="{00000002-7A65-4530-BAED-1485FAAA1E76}"/>
            </c:ext>
          </c:extLst>
        </c:ser>
        <c:dLbls>
          <c:showLegendKey val="0"/>
          <c:showVal val="0"/>
          <c:showCatName val="0"/>
          <c:showSerName val="0"/>
          <c:showPercent val="0"/>
          <c:showBubbleSize val="0"/>
        </c:dLbls>
        <c:smooth val="0"/>
        <c:axId val="125257728"/>
        <c:axId val="164784960"/>
      </c:lineChart>
      <c:catAx>
        <c:axId val="125257728"/>
        <c:scaling>
          <c:orientation val="minMax"/>
        </c:scaling>
        <c:delete val="0"/>
        <c:axPos val="b"/>
        <c:numFmt formatCode="General" sourceLinked="0"/>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zh-TW"/>
          </a:p>
        </c:txPr>
        <c:crossAx val="164784960"/>
        <c:crosses val="autoZero"/>
        <c:auto val="1"/>
        <c:lblAlgn val="ctr"/>
        <c:lblOffset val="100"/>
        <c:noMultiLvlLbl val="0"/>
      </c:catAx>
      <c:valAx>
        <c:axId val="164784960"/>
        <c:scaling>
          <c:orientation val="minMax"/>
        </c:scaling>
        <c:delete val="0"/>
        <c:axPos val="l"/>
        <c:majorGridlines>
          <c:spPr>
            <a:ln w="9525" cap="flat" cmpd="sng" algn="ctr">
              <a:solidFill>
                <a:schemeClr val="tx2">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zh-TW"/>
          </a:p>
        </c:txPr>
        <c:crossAx val="125257728"/>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050" b="0" i="0" u="none" strike="noStrike" kern="1200" baseline="0">
                <a:solidFill>
                  <a:schemeClr val="tx2"/>
                </a:solidFill>
                <a:latin typeface="+mn-lt"/>
                <a:ea typeface="+mn-ea"/>
                <a:cs typeface="+mn-cs"/>
              </a:defRPr>
            </a:pPr>
            <a:endParaRPr lang="zh-TW"/>
          </a:p>
        </c:txPr>
      </c:dTable>
      <c:spPr>
        <a:noFill/>
        <a:ln>
          <a:noFill/>
        </a:ln>
        <a:effectLst/>
      </c:spPr>
    </c:plotArea>
    <c:plotVisOnly val="1"/>
    <c:dispBlanksAs val="gap"/>
    <c:showDLblsOverMax val="0"/>
  </c:chart>
  <c:spPr>
    <a:noFill/>
    <a:ln>
      <a:noFill/>
    </a:ln>
    <a:effectLst/>
  </c:spPr>
  <c:txPr>
    <a:bodyPr/>
    <a:lstStyle/>
    <a:p>
      <a:pPr>
        <a:defRPr sz="1050"/>
      </a:pPr>
      <a:endParaRPr lang="zh-TW"/>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TW" altLang="en-US"/>
              <a:t>泰豐合併營收比較</a:t>
            </a:r>
          </a:p>
        </c:rich>
      </c:tx>
      <c:overlay val="0"/>
    </c:title>
    <c:autoTitleDeleted val="0"/>
    <c:plotArea>
      <c:layout>
        <c:manualLayout>
          <c:layoutTarget val="inner"/>
          <c:xMode val="edge"/>
          <c:yMode val="edge"/>
          <c:x val="0.1555743384193852"/>
          <c:y val="2.6222580860718232E-2"/>
          <c:w val="0.86535801144079261"/>
          <c:h val="0.73243550267892987"/>
        </c:manualLayout>
      </c:layout>
      <c:lineChart>
        <c:grouping val="standard"/>
        <c:varyColors val="0"/>
        <c:ser>
          <c:idx val="2"/>
          <c:order val="2"/>
          <c:tx>
            <c:strRef>
              <c:f>推移圖!$A$24</c:f>
              <c:strCache>
                <c:ptCount val="1"/>
                <c:pt idx="0">
                  <c:v>111 預算</c:v>
                </c:pt>
              </c:strCache>
            </c:strRef>
          </c:tx>
          <c:marker>
            <c:symbol val="none"/>
          </c:marker>
          <c:cat>
            <c:strRef>
              <c:f>推移圖!$B$21:$M$21</c:f>
              <c:strCache>
                <c:ptCount val="12"/>
                <c:pt idx="0">
                  <c:v>M01</c:v>
                </c:pt>
                <c:pt idx="1">
                  <c:v>M02</c:v>
                </c:pt>
                <c:pt idx="2">
                  <c:v>M03</c:v>
                </c:pt>
                <c:pt idx="3">
                  <c:v>M04</c:v>
                </c:pt>
                <c:pt idx="4">
                  <c:v>M05</c:v>
                </c:pt>
                <c:pt idx="5">
                  <c:v>M06</c:v>
                </c:pt>
                <c:pt idx="6">
                  <c:v>M07</c:v>
                </c:pt>
                <c:pt idx="7">
                  <c:v>M08</c:v>
                </c:pt>
                <c:pt idx="8">
                  <c:v>M09</c:v>
                </c:pt>
                <c:pt idx="9">
                  <c:v>M10</c:v>
                </c:pt>
                <c:pt idx="10">
                  <c:v>M11</c:v>
                </c:pt>
                <c:pt idx="11">
                  <c:v>M12</c:v>
                </c:pt>
              </c:strCache>
            </c:strRef>
          </c:cat>
          <c:val>
            <c:numRef>
              <c:f>推移圖!$B$24:$M$24</c:f>
            </c:numRef>
          </c:val>
          <c:smooth val="0"/>
          <c:extLst>
            <c:ext xmlns:c16="http://schemas.microsoft.com/office/drawing/2014/chart" uri="{C3380CC4-5D6E-409C-BE32-E72D297353CC}">
              <c16:uniqueId val="{00000000-215D-4D9B-ABB1-05E68B923F2D}"/>
            </c:ext>
          </c:extLst>
        </c:ser>
        <c:dLbls>
          <c:showLegendKey val="0"/>
          <c:showVal val="0"/>
          <c:showCatName val="0"/>
          <c:showSerName val="0"/>
          <c:showPercent val="0"/>
          <c:showBubbleSize val="0"/>
        </c:dLbls>
        <c:marker val="1"/>
        <c:smooth val="0"/>
        <c:axId val="165349888"/>
        <c:axId val="164072256"/>
      </c:lineChart>
      <c:lineChart>
        <c:grouping val="stacked"/>
        <c:varyColors val="0"/>
        <c:ser>
          <c:idx val="1"/>
          <c:order val="1"/>
          <c:tx>
            <c:strRef>
              <c:f>推移圖!$A$23</c:f>
              <c:strCache>
                <c:ptCount val="1"/>
                <c:pt idx="0">
                  <c:v>110 合併</c:v>
                </c:pt>
              </c:strCache>
            </c:strRef>
          </c:tx>
          <c:spPr>
            <a:ln w="38100">
              <a:solidFill>
                <a:srgbClr val="002060"/>
              </a:solidFill>
            </a:ln>
          </c:spPr>
          <c:marker>
            <c:symbol val="none"/>
          </c:marker>
          <c:cat>
            <c:strRef>
              <c:f>推移圖!$B$21:$M$21</c:f>
              <c:strCache>
                <c:ptCount val="12"/>
                <c:pt idx="0">
                  <c:v>M01</c:v>
                </c:pt>
                <c:pt idx="1">
                  <c:v>M02</c:v>
                </c:pt>
                <c:pt idx="2">
                  <c:v>M03</c:v>
                </c:pt>
                <c:pt idx="3">
                  <c:v>M04</c:v>
                </c:pt>
                <c:pt idx="4">
                  <c:v>M05</c:v>
                </c:pt>
                <c:pt idx="5">
                  <c:v>M06</c:v>
                </c:pt>
                <c:pt idx="6">
                  <c:v>M07</c:v>
                </c:pt>
                <c:pt idx="7">
                  <c:v>M08</c:v>
                </c:pt>
                <c:pt idx="8">
                  <c:v>M09</c:v>
                </c:pt>
                <c:pt idx="9">
                  <c:v>M10</c:v>
                </c:pt>
                <c:pt idx="10">
                  <c:v>M11</c:v>
                </c:pt>
                <c:pt idx="11">
                  <c:v>M12</c:v>
                </c:pt>
              </c:strCache>
            </c:strRef>
          </c:cat>
          <c:val>
            <c:numRef>
              <c:f>推移圖!$B$23:$M$23</c:f>
              <c:numCache>
                <c:formatCode>#,##0</c:formatCode>
                <c:ptCount val="12"/>
                <c:pt idx="0">
                  <c:v>261286</c:v>
                </c:pt>
                <c:pt idx="1">
                  <c:v>168689</c:v>
                </c:pt>
                <c:pt idx="2">
                  <c:v>118956</c:v>
                </c:pt>
                <c:pt idx="3">
                  <c:v>111960</c:v>
                </c:pt>
                <c:pt idx="4">
                  <c:v>105742</c:v>
                </c:pt>
                <c:pt idx="5">
                  <c:v>116457</c:v>
                </c:pt>
                <c:pt idx="6">
                  <c:v>119970</c:v>
                </c:pt>
                <c:pt idx="7">
                  <c:v>125632</c:v>
                </c:pt>
                <c:pt idx="8">
                  <c:v>98938</c:v>
                </c:pt>
                <c:pt idx="9">
                  <c:v>95257</c:v>
                </c:pt>
                <c:pt idx="10">
                  <c:v>125995</c:v>
                </c:pt>
                <c:pt idx="11">
                  <c:v>112379</c:v>
                </c:pt>
              </c:numCache>
            </c:numRef>
          </c:val>
          <c:smooth val="0"/>
          <c:extLst>
            <c:ext xmlns:c16="http://schemas.microsoft.com/office/drawing/2014/chart" uri="{C3380CC4-5D6E-409C-BE32-E72D297353CC}">
              <c16:uniqueId val="{00000001-215D-4D9B-ABB1-05E68B923F2D}"/>
            </c:ext>
          </c:extLst>
        </c:ser>
        <c:dLbls>
          <c:showLegendKey val="0"/>
          <c:showVal val="0"/>
          <c:showCatName val="0"/>
          <c:showSerName val="0"/>
          <c:showPercent val="0"/>
          <c:showBubbleSize val="0"/>
        </c:dLbls>
        <c:marker val="1"/>
        <c:smooth val="0"/>
        <c:axId val="165349888"/>
        <c:axId val="164072256"/>
      </c:lineChart>
      <c:lineChart>
        <c:grouping val="standard"/>
        <c:varyColors val="0"/>
        <c:ser>
          <c:idx val="0"/>
          <c:order val="0"/>
          <c:tx>
            <c:strRef>
              <c:f>推移圖!$A$22</c:f>
              <c:strCache>
                <c:ptCount val="1"/>
                <c:pt idx="0">
                  <c:v>111 合併</c:v>
                </c:pt>
              </c:strCache>
            </c:strRef>
          </c:tx>
          <c:spPr>
            <a:ln w="57150" cmpd="sng">
              <a:solidFill>
                <a:srgbClr val="FF0000"/>
              </a:solidFill>
            </a:ln>
          </c:spPr>
          <c:marker>
            <c:symbol val="none"/>
          </c:marker>
          <c:cat>
            <c:strRef>
              <c:f>推移圖!$B$21:$M$21</c:f>
              <c:strCache>
                <c:ptCount val="12"/>
                <c:pt idx="0">
                  <c:v>M01</c:v>
                </c:pt>
                <c:pt idx="1">
                  <c:v>M02</c:v>
                </c:pt>
                <c:pt idx="2">
                  <c:v>M03</c:v>
                </c:pt>
                <c:pt idx="3">
                  <c:v>M04</c:v>
                </c:pt>
                <c:pt idx="4">
                  <c:v>M05</c:v>
                </c:pt>
                <c:pt idx="5">
                  <c:v>M06</c:v>
                </c:pt>
                <c:pt idx="6">
                  <c:v>M07</c:v>
                </c:pt>
                <c:pt idx="7">
                  <c:v>M08</c:v>
                </c:pt>
                <c:pt idx="8">
                  <c:v>M09</c:v>
                </c:pt>
                <c:pt idx="9">
                  <c:v>M10</c:v>
                </c:pt>
                <c:pt idx="10">
                  <c:v>M11</c:v>
                </c:pt>
                <c:pt idx="11">
                  <c:v>M12</c:v>
                </c:pt>
              </c:strCache>
            </c:strRef>
          </c:cat>
          <c:val>
            <c:numRef>
              <c:f>推移圖!$B$22:$M$22</c:f>
              <c:numCache>
                <c:formatCode>#,##0</c:formatCode>
                <c:ptCount val="12"/>
                <c:pt idx="0">
                  <c:v>116444</c:v>
                </c:pt>
                <c:pt idx="1">
                  <c:v>102405</c:v>
                </c:pt>
                <c:pt idx="2">
                  <c:v>134614</c:v>
                </c:pt>
                <c:pt idx="3">
                  <c:v>124557</c:v>
                </c:pt>
                <c:pt idx="4">
                  <c:v>121139</c:v>
                </c:pt>
                <c:pt idx="5">
                  <c:v>140371</c:v>
                </c:pt>
                <c:pt idx="6">
                  <c:v>184842</c:v>
                </c:pt>
                <c:pt idx="7">
                  <c:v>185894</c:v>
                </c:pt>
                <c:pt idx="8">
                  <c:v>154500</c:v>
                </c:pt>
              </c:numCache>
            </c:numRef>
          </c:val>
          <c:smooth val="0"/>
          <c:extLst>
            <c:ext xmlns:c16="http://schemas.microsoft.com/office/drawing/2014/chart" uri="{C3380CC4-5D6E-409C-BE32-E72D297353CC}">
              <c16:uniqueId val="{00000002-215D-4D9B-ABB1-05E68B923F2D}"/>
            </c:ext>
          </c:extLst>
        </c:ser>
        <c:dLbls>
          <c:showLegendKey val="0"/>
          <c:showVal val="0"/>
          <c:showCatName val="0"/>
          <c:showSerName val="0"/>
          <c:showPercent val="0"/>
          <c:showBubbleSize val="0"/>
        </c:dLbls>
        <c:marker val="1"/>
        <c:smooth val="0"/>
        <c:axId val="165349888"/>
        <c:axId val="164072256"/>
      </c:lineChart>
      <c:catAx>
        <c:axId val="165349888"/>
        <c:scaling>
          <c:orientation val="minMax"/>
        </c:scaling>
        <c:delete val="0"/>
        <c:axPos val="b"/>
        <c:numFmt formatCode="General" sourceLinked="0"/>
        <c:majorTickMark val="none"/>
        <c:minorTickMark val="none"/>
        <c:tickLblPos val="nextTo"/>
        <c:crossAx val="164072256"/>
        <c:crosses val="autoZero"/>
        <c:auto val="1"/>
        <c:lblAlgn val="ctr"/>
        <c:lblOffset val="100"/>
        <c:noMultiLvlLbl val="0"/>
      </c:catAx>
      <c:valAx>
        <c:axId val="164072256"/>
        <c:scaling>
          <c:orientation val="minMax"/>
        </c:scaling>
        <c:delete val="0"/>
        <c:axPos val="l"/>
        <c:majorGridlines/>
        <c:numFmt formatCode="#,##0" sourceLinked="1"/>
        <c:majorTickMark val="none"/>
        <c:minorTickMark val="none"/>
        <c:tickLblPos val="nextTo"/>
        <c:txPr>
          <a:bodyPr/>
          <a:lstStyle/>
          <a:p>
            <a:pPr>
              <a:defRPr sz="1500" baseline="0"/>
            </a:pPr>
            <a:endParaRPr lang="zh-TW"/>
          </a:p>
        </c:txPr>
        <c:crossAx val="165349888"/>
        <c:crosses val="autoZero"/>
        <c:crossBetween val="between"/>
      </c:valAx>
      <c:dTable>
        <c:showHorzBorder val="1"/>
        <c:showVertBorder val="1"/>
        <c:showOutline val="1"/>
        <c:showKeys val="1"/>
        <c:txPr>
          <a:bodyPr/>
          <a:lstStyle/>
          <a:p>
            <a:pPr rtl="0">
              <a:defRPr sz="1500" baseline="0"/>
            </a:pPr>
            <a:endParaRPr lang="zh-TW"/>
          </a:p>
        </c:txPr>
      </c:dTable>
      <c:spPr>
        <a:noFill/>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D8BF1-A983-48D4-99E3-FBAE908325F2}" type="doc">
      <dgm:prSet loTypeId="urn:microsoft.com/office/officeart/2005/8/layout/chart3" loCatId="cycle" qsTypeId="urn:microsoft.com/office/officeart/2005/8/quickstyle/simple5" qsCatId="simple" csTypeId="urn:microsoft.com/office/officeart/2005/8/colors/colorful2" csCatId="colorful" phldr="1"/>
      <dgm:spPr/>
      <dgm:t>
        <a:bodyPr/>
        <a:lstStyle/>
        <a:p>
          <a:endParaRPr lang="zh-TW" altLang="en-US"/>
        </a:p>
      </dgm:t>
    </dgm:pt>
    <dgm:pt modelId="{D1309A60-BFB8-4DE3-A3AE-48262A3518BF}" type="pres">
      <dgm:prSet presAssocID="{E27D8BF1-A983-48D4-99E3-FBAE908325F2}" presName="compositeShape" presStyleCnt="0">
        <dgm:presLayoutVars>
          <dgm:chMax val="7"/>
          <dgm:dir/>
          <dgm:resizeHandles val="exact"/>
        </dgm:presLayoutVars>
      </dgm:prSet>
      <dgm:spPr/>
    </dgm:pt>
  </dgm:ptLst>
  <dgm:cxnLst>
    <dgm:cxn modelId="{EED77DEB-1461-4489-B3B0-81C98838CA5A}" type="presOf" srcId="{E27D8BF1-A983-48D4-99E3-FBAE908325F2}" destId="{D1309A60-BFB8-4DE3-A3AE-48262A3518BF}" srcOrd="0"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122807-68EF-4695-A9C0-7A707077E9D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TW" altLang="en-US"/>
        </a:p>
      </dgm:t>
    </dgm:pt>
    <dgm:pt modelId="{8C1D2A01-A6CB-4682-B089-9E4D97E7BBF4}">
      <dgm:prSet custT="1"/>
      <dgm:spPr>
        <a:xfrm>
          <a:off x="381642" y="3165650"/>
          <a:ext cx="5342993" cy="531360"/>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zh-TW" altLang="en-US" sz="2000" b="1" dirty="0">
              <a:solidFill>
                <a:sysClr val="window" lastClr="FFFFFF"/>
              </a:solidFill>
              <a:latin typeface="微軟正黑體" panose="020B0604030504040204" pitchFamily="34" charset="-120"/>
              <a:ea typeface="微軟正黑體" panose="020B0604030504040204" pitchFamily="34" charset="-120"/>
              <a:cs typeface="+mn-cs"/>
            </a:rPr>
            <a:t>土地資產活化</a:t>
          </a:r>
        </a:p>
      </dgm:t>
    </dgm:pt>
    <dgm:pt modelId="{D7D979BA-CF4B-4265-860D-05F4398C3E91}" type="parTrans" cxnId="{6B245AB1-570B-42B4-876B-D962AE08E0B5}">
      <dgm:prSet/>
      <dgm:spPr/>
      <dgm:t>
        <a:bodyPr/>
        <a:lstStyle/>
        <a:p>
          <a:endParaRPr lang="zh-TW" altLang="en-US"/>
        </a:p>
      </dgm:t>
    </dgm:pt>
    <dgm:pt modelId="{80DA663C-46F6-41C3-95E8-41EF40FF807C}" type="sibTrans" cxnId="{6B245AB1-570B-42B4-876B-D962AE08E0B5}">
      <dgm:prSet/>
      <dgm:spPr/>
      <dgm:t>
        <a:bodyPr/>
        <a:lstStyle/>
        <a:p>
          <a:endParaRPr lang="zh-TW" altLang="en-US"/>
        </a:p>
      </dgm:t>
    </dgm:pt>
    <dgm:pt modelId="{384B634B-46AA-45C0-9036-C90ECEC8C91F}">
      <dgm:prSet custT="1"/>
      <dgm:spPr>
        <a:xfrm>
          <a:off x="0" y="3431330"/>
          <a:ext cx="7632848" cy="11907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zh-TW" altLang="en-US"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工商綜合區</a:t>
          </a:r>
        </a:p>
      </dgm:t>
    </dgm:pt>
    <dgm:pt modelId="{2A4D36B7-3EB5-462A-88E3-9A69554DC518}" type="parTrans" cxnId="{95337BC4-F007-41F6-ACFE-9CD935D0D091}">
      <dgm:prSet/>
      <dgm:spPr/>
      <dgm:t>
        <a:bodyPr/>
        <a:lstStyle/>
        <a:p>
          <a:endParaRPr lang="zh-TW" altLang="en-US"/>
        </a:p>
      </dgm:t>
    </dgm:pt>
    <dgm:pt modelId="{5E55D4FA-27CF-457F-9264-8CAA554DA54D}" type="sibTrans" cxnId="{95337BC4-F007-41F6-ACFE-9CD935D0D091}">
      <dgm:prSet/>
      <dgm:spPr/>
      <dgm:t>
        <a:bodyPr/>
        <a:lstStyle/>
        <a:p>
          <a:endParaRPr lang="zh-TW" altLang="en-US"/>
        </a:p>
      </dgm:t>
    </dgm:pt>
    <dgm:pt modelId="{42F6696F-88C6-443D-9CFF-C2F245D857DB}">
      <dgm:prSet custT="1"/>
      <dgm:spPr>
        <a:xfrm>
          <a:off x="0" y="326896"/>
          <a:ext cx="7632848" cy="11907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zh-TW" altLang="en-US"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分散產地因應貿易關稅風險。</a:t>
          </a:r>
        </a:p>
      </dgm:t>
    </dgm:pt>
    <dgm:pt modelId="{4FB2F989-E8E4-4F4D-A529-878046C8E816}" type="parTrans" cxnId="{11E6819C-3E0C-469C-9BC3-6A2C1C4F2EF8}">
      <dgm:prSet/>
      <dgm:spPr/>
      <dgm:t>
        <a:bodyPr/>
        <a:lstStyle/>
        <a:p>
          <a:endParaRPr lang="zh-TW" altLang="en-US"/>
        </a:p>
      </dgm:t>
    </dgm:pt>
    <dgm:pt modelId="{FB46F6FF-BDBE-4726-AAD2-229AA622C6E8}" type="sibTrans" cxnId="{11E6819C-3E0C-469C-9BC3-6A2C1C4F2EF8}">
      <dgm:prSet/>
      <dgm:spPr/>
      <dgm:t>
        <a:bodyPr/>
        <a:lstStyle/>
        <a:p>
          <a:endParaRPr lang="zh-TW" altLang="en-US"/>
        </a:p>
      </dgm:t>
    </dgm:pt>
    <dgm:pt modelId="{C733365E-FC54-4B7D-B4B8-3A1B8AB4380C}">
      <dgm:prSet custT="1"/>
      <dgm:spPr>
        <a:xfrm>
          <a:off x="381642" y="1612069"/>
          <a:ext cx="5342993" cy="531360"/>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zh-TW" altLang="en-US" sz="2000" b="1" dirty="0">
              <a:solidFill>
                <a:sysClr val="window" lastClr="FFFFFF"/>
              </a:solidFill>
              <a:latin typeface="微軟正黑體" panose="020B0604030504040204" pitchFamily="34" charset="-120"/>
              <a:ea typeface="微軟正黑體" panose="020B0604030504040204" pitchFamily="34" charset="-120"/>
              <a:cs typeface="+mn-cs"/>
            </a:rPr>
            <a:t>公司發展著重產品研發、行銷及服務提升競爭力。</a:t>
          </a:r>
        </a:p>
      </dgm:t>
    </dgm:pt>
    <dgm:pt modelId="{BE0808E7-0949-4003-8EDA-ACF13E7B561C}" type="parTrans" cxnId="{7F0CEE93-6B96-4ED3-A4F2-B1798CE645E6}">
      <dgm:prSet/>
      <dgm:spPr/>
      <dgm:t>
        <a:bodyPr/>
        <a:lstStyle/>
        <a:p>
          <a:endParaRPr lang="zh-TW" altLang="en-US"/>
        </a:p>
      </dgm:t>
    </dgm:pt>
    <dgm:pt modelId="{B00EF36C-079E-409F-8CC0-491DDF5C44FF}" type="sibTrans" cxnId="{7F0CEE93-6B96-4ED3-A4F2-B1798CE645E6}">
      <dgm:prSet/>
      <dgm:spPr/>
      <dgm:t>
        <a:bodyPr/>
        <a:lstStyle/>
        <a:p>
          <a:endParaRPr lang="zh-TW" altLang="en-US"/>
        </a:p>
      </dgm:t>
    </dgm:pt>
    <dgm:pt modelId="{A10913F6-E790-4591-9B5F-39F0FED14D72}">
      <dgm:prSet custT="1"/>
      <dgm:spPr>
        <a:xfrm>
          <a:off x="0" y="1877749"/>
          <a:ext cx="7632848" cy="11907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zh-TW" altLang="en-US"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已研發完成非課美反傾銷關稅產品</a:t>
          </a:r>
          <a:r>
            <a:rPr lang="en-US" altLang="zh-TW"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(ATV</a:t>
          </a:r>
          <a:r>
            <a:rPr lang="zh-TW" altLang="en-US"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r>
            <a:rPr lang="en-US" altLang="zh-TW"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UTV</a:t>
          </a:r>
          <a:r>
            <a:rPr lang="zh-TW" altLang="en-US"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r>
            <a:rPr lang="en-US" altLang="zh-TW"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SSV)</a:t>
          </a:r>
          <a:r>
            <a:rPr lang="zh-TW" altLang="en-US"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，並開始恢復銷美。</a:t>
          </a:r>
        </a:p>
      </dgm:t>
    </dgm:pt>
    <dgm:pt modelId="{85415207-9981-4899-AD80-EF4A392C7242}" type="parTrans" cxnId="{42285243-66DC-41B9-A5B3-92F670F73235}">
      <dgm:prSet/>
      <dgm:spPr/>
      <dgm:t>
        <a:bodyPr/>
        <a:lstStyle/>
        <a:p>
          <a:endParaRPr lang="zh-TW" altLang="en-US"/>
        </a:p>
      </dgm:t>
    </dgm:pt>
    <dgm:pt modelId="{0040DE8F-AED8-4B52-A6F5-FB420CB4927B}" type="sibTrans" cxnId="{42285243-66DC-41B9-A5B3-92F670F73235}">
      <dgm:prSet/>
      <dgm:spPr/>
      <dgm:t>
        <a:bodyPr/>
        <a:lstStyle/>
        <a:p>
          <a:endParaRPr lang="zh-TW" altLang="en-US"/>
        </a:p>
      </dgm:t>
    </dgm:pt>
    <dgm:pt modelId="{BFFF4266-A267-42B6-A16D-B68881B79B8B}">
      <dgm:prSet custT="1"/>
      <dgm:spPr>
        <a:xfrm>
          <a:off x="0" y="1877749"/>
          <a:ext cx="7632848" cy="11907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zh-TW" altLang="en-US"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由生產製造轉型為服務製造。</a:t>
          </a:r>
        </a:p>
      </dgm:t>
    </dgm:pt>
    <dgm:pt modelId="{DFF4116B-827F-4BF3-9EFF-67F11F50C476}" type="parTrans" cxnId="{DE00DDC7-DF56-451D-803E-A2B87B34FDC7}">
      <dgm:prSet/>
      <dgm:spPr/>
      <dgm:t>
        <a:bodyPr/>
        <a:lstStyle/>
        <a:p>
          <a:endParaRPr lang="zh-TW" altLang="en-US"/>
        </a:p>
      </dgm:t>
    </dgm:pt>
    <dgm:pt modelId="{4EDF25A2-12A5-41F2-A36E-EC04212921CD}" type="sibTrans" cxnId="{DE00DDC7-DF56-451D-803E-A2B87B34FDC7}">
      <dgm:prSet/>
      <dgm:spPr/>
      <dgm:t>
        <a:bodyPr/>
        <a:lstStyle/>
        <a:p>
          <a:endParaRPr lang="zh-TW" altLang="en-US"/>
        </a:p>
      </dgm:t>
    </dgm:pt>
    <dgm:pt modelId="{D2E156B2-BFF4-4136-9BDF-B730C87F0AB4}">
      <dgm:prSet phldrT="[文字]" custT="1"/>
      <dgm:spPr>
        <a:xfrm>
          <a:off x="381642" y="58489"/>
          <a:ext cx="5342993" cy="531360"/>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zh-TW" altLang="en-US" sz="2000" b="1" dirty="0">
              <a:solidFill>
                <a:sysClr val="window" lastClr="FFFFFF"/>
              </a:solidFill>
              <a:latin typeface="微軟正黑體" panose="020B0604030504040204" pitchFamily="34" charset="-120"/>
              <a:ea typeface="微軟正黑體" panose="020B0604030504040204" pitchFamily="34" charset="-120"/>
              <a:cs typeface="+mn-cs"/>
            </a:rPr>
            <a:t>積極尋海外代工合作生產</a:t>
          </a:r>
        </a:p>
      </dgm:t>
    </dgm:pt>
    <dgm:pt modelId="{0E85DD91-0DD1-4D2F-8336-F0D9FA179AD3}" type="sibTrans" cxnId="{B1BABD02-5D58-45B7-9605-5D369C0584C1}">
      <dgm:prSet/>
      <dgm:spPr/>
      <dgm:t>
        <a:bodyPr/>
        <a:lstStyle/>
        <a:p>
          <a:endParaRPr lang="zh-TW" altLang="en-US"/>
        </a:p>
      </dgm:t>
    </dgm:pt>
    <dgm:pt modelId="{93A5204B-A964-4F90-9E05-2A49DC00D855}" type="parTrans" cxnId="{B1BABD02-5D58-45B7-9605-5D369C0584C1}">
      <dgm:prSet/>
      <dgm:spPr/>
      <dgm:t>
        <a:bodyPr/>
        <a:lstStyle/>
        <a:p>
          <a:endParaRPr lang="zh-TW" altLang="en-US"/>
        </a:p>
      </dgm:t>
    </dgm:pt>
    <dgm:pt modelId="{95727A3C-FD3C-4751-8EB1-6C404B0D44A0}">
      <dgm:prSet custT="1"/>
      <dgm:spPr>
        <a:xfrm>
          <a:off x="0" y="3431330"/>
          <a:ext cx="7632848" cy="119070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endParaRPr lang="zh-TW" altLang="en-US"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54766A30-61EC-45C2-B782-87E150B1B6DF}" type="parTrans" cxnId="{C73277AF-038E-4DEC-8B4D-26A60A562EA1}">
      <dgm:prSet/>
      <dgm:spPr/>
      <dgm:t>
        <a:bodyPr/>
        <a:lstStyle/>
        <a:p>
          <a:endParaRPr lang="zh-TW" altLang="en-US"/>
        </a:p>
      </dgm:t>
    </dgm:pt>
    <dgm:pt modelId="{378BEC1C-F555-406C-8ED7-FC7D88487E87}" type="sibTrans" cxnId="{C73277AF-038E-4DEC-8B4D-26A60A562EA1}">
      <dgm:prSet/>
      <dgm:spPr/>
      <dgm:t>
        <a:bodyPr/>
        <a:lstStyle/>
        <a:p>
          <a:endParaRPr lang="zh-TW" altLang="en-US"/>
        </a:p>
      </dgm:t>
    </dgm:pt>
    <dgm:pt modelId="{B2B70F1D-502F-41E0-8784-174C04130664}">
      <dgm:prSet custT="1"/>
      <dgm:spPr>
        <a:xfrm>
          <a:off x="0" y="3431330"/>
          <a:ext cx="7632848" cy="1190700"/>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en-US" altLang="zh-TW"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 </a:t>
          </a:r>
          <a:r>
            <a:rPr lang="zh-TW" altLang="en-US"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工</a:t>
          </a:r>
          <a:r>
            <a:rPr lang="en-US" altLang="zh-TW"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23</a:t>
          </a:r>
          <a:r>
            <a:rPr lang="zh-TW" altLang="en-US"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都市計劃已通過市地重劃計劃書</a:t>
          </a:r>
        </a:p>
      </dgm:t>
    </dgm:pt>
    <dgm:pt modelId="{D095C827-863F-4986-99D2-1C1A2BC08DDF}" type="parTrans" cxnId="{A6DD78AE-21A0-493F-B940-0E45063AD1BA}">
      <dgm:prSet/>
      <dgm:spPr/>
      <dgm:t>
        <a:bodyPr/>
        <a:lstStyle/>
        <a:p>
          <a:endParaRPr lang="zh-TW" altLang="en-US"/>
        </a:p>
      </dgm:t>
    </dgm:pt>
    <dgm:pt modelId="{931829B2-7C71-46F2-B6EF-4AA8CC9D0CDF}" type="sibTrans" cxnId="{A6DD78AE-21A0-493F-B940-0E45063AD1BA}">
      <dgm:prSet/>
      <dgm:spPr/>
      <dgm:t>
        <a:bodyPr/>
        <a:lstStyle/>
        <a:p>
          <a:endParaRPr lang="zh-TW" altLang="en-US"/>
        </a:p>
      </dgm:t>
    </dgm:pt>
    <dgm:pt modelId="{596175BB-28B8-4E63-8167-793769C1B571}" type="pres">
      <dgm:prSet presAssocID="{26122807-68EF-4695-A9C0-7A707077E9DE}" presName="linear" presStyleCnt="0">
        <dgm:presLayoutVars>
          <dgm:dir/>
          <dgm:animLvl val="lvl"/>
          <dgm:resizeHandles val="exact"/>
        </dgm:presLayoutVars>
      </dgm:prSet>
      <dgm:spPr/>
    </dgm:pt>
    <dgm:pt modelId="{73EEC0B3-A3AF-4FCA-9271-67CA063689AC}" type="pres">
      <dgm:prSet presAssocID="{D2E156B2-BFF4-4136-9BDF-B730C87F0AB4}" presName="parentLin" presStyleCnt="0"/>
      <dgm:spPr/>
    </dgm:pt>
    <dgm:pt modelId="{706AF0FC-F05A-4A88-935B-59C874842995}" type="pres">
      <dgm:prSet presAssocID="{D2E156B2-BFF4-4136-9BDF-B730C87F0AB4}" presName="parentLeftMargin" presStyleLbl="node1" presStyleIdx="0" presStyleCnt="3"/>
      <dgm:spPr/>
    </dgm:pt>
    <dgm:pt modelId="{9C941562-A32A-4DD0-839F-9A4DCE6ADDBD}" type="pres">
      <dgm:prSet presAssocID="{D2E156B2-BFF4-4136-9BDF-B730C87F0AB4}" presName="parentText" presStyleLbl="node1" presStyleIdx="0" presStyleCnt="3" custLinFactNeighborX="2564" custLinFactNeighborY="53856">
        <dgm:presLayoutVars>
          <dgm:chMax val="0"/>
          <dgm:bulletEnabled val="1"/>
        </dgm:presLayoutVars>
      </dgm:prSet>
      <dgm:spPr/>
    </dgm:pt>
    <dgm:pt modelId="{CCA1FBD7-4A36-4CE5-AD52-2CF983F6C3BE}" type="pres">
      <dgm:prSet presAssocID="{D2E156B2-BFF4-4136-9BDF-B730C87F0AB4}" presName="negativeSpace" presStyleCnt="0"/>
      <dgm:spPr/>
    </dgm:pt>
    <dgm:pt modelId="{4A3CE384-A308-4A3E-B51F-162B6E1467B3}" type="pres">
      <dgm:prSet presAssocID="{D2E156B2-BFF4-4136-9BDF-B730C87F0AB4}" presName="childText" presStyleLbl="conFgAcc1" presStyleIdx="0" presStyleCnt="3" custLinFactY="5386" custLinFactNeighborX="181" custLinFactNeighborY="100000">
        <dgm:presLayoutVars>
          <dgm:bulletEnabled val="1"/>
        </dgm:presLayoutVars>
      </dgm:prSet>
      <dgm:spPr/>
    </dgm:pt>
    <dgm:pt modelId="{27B646EA-2399-4C65-838C-7CBD0F76445A}" type="pres">
      <dgm:prSet presAssocID="{0E85DD91-0DD1-4D2F-8336-F0D9FA179AD3}" presName="spaceBetweenRectangles" presStyleCnt="0"/>
      <dgm:spPr/>
    </dgm:pt>
    <dgm:pt modelId="{67BA4CF8-5AF2-4A93-A583-C45B2972A2DE}" type="pres">
      <dgm:prSet presAssocID="{C733365E-FC54-4B7D-B4B8-3A1B8AB4380C}" presName="parentLin" presStyleCnt="0"/>
      <dgm:spPr/>
    </dgm:pt>
    <dgm:pt modelId="{C58B87CC-1956-4B19-8F06-00179C144FCA}" type="pres">
      <dgm:prSet presAssocID="{C733365E-FC54-4B7D-B4B8-3A1B8AB4380C}" presName="parentLeftMargin" presStyleLbl="node1" presStyleIdx="0" presStyleCnt="3"/>
      <dgm:spPr/>
    </dgm:pt>
    <dgm:pt modelId="{7DFA0CE9-040B-4742-A262-16626AF3B546}" type="pres">
      <dgm:prSet presAssocID="{C733365E-FC54-4B7D-B4B8-3A1B8AB4380C}" presName="parentText" presStyleLbl="node1" presStyleIdx="1" presStyleCnt="3" custScaleX="109109" custLinFactNeighborX="19658" custLinFactNeighborY="40408">
        <dgm:presLayoutVars>
          <dgm:chMax val="0"/>
          <dgm:bulletEnabled val="1"/>
        </dgm:presLayoutVars>
      </dgm:prSet>
      <dgm:spPr/>
    </dgm:pt>
    <dgm:pt modelId="{EE3A3C53-CB58-462D-85A9-DF852FC31012}" type="pres">
      <dgm:prSet presAssocID="{C733365E-FC54-4B7D-B4B8-3A1B8AB4380C}" presName="negativeSpace" presStyleCnt="0"/>
      <dgm:spPr/>
    </dgm:pt>
    <dgm:pt modelId="{CA466C11-A907-4E80-A97D-9A4740EA4678}" type="pres">
      <dgm:prSet presAssocID="{C733365E-FC54-4B7D-B4B8-3A1B8AB4380C}" presName="childText" presStyleLbl="conFgAcc1" presStyleIdx="1" presStyleCnt="3" custScaleX="96716" custScaleY="61727" custLinFactY="6199" custLinFactNeighborY="100000">
        <dgm:presLayoutVars>
          <dgm:bulletEnabled val="1"/>
        </dgm:presLayoutVars>
      </dgm:prSet>
      <dgm:spPr/>
    </dgm:pt>
    <dgm:pt modelId="{A1985FD6-047F-439C-986F-E2860CB2F870}" type="pres">
      <dgm:prSet presAssocID="{B00EF36C-079E-409F-8CC0-491DDF5C44FF}" presName="spaceBetweenRectangles" presStyleCnt="0"/>
      <dgm:spPr/>
    </dgm:pt>
    <dgm:pt modelId="{5BEDD5E0-6DCD-41A7-ACF0-450BC5C9078A}" type="pres">
      <dgm:prSet presAssocID="{8C1D2A01-A6CB-4682-B089-9E4D97E7BBF4}" presName="parentLin" presStyleCnt="0"/>
      <dgm:spPr/>
    </dgm:pt>
    <dgm:pt modelId="{8D12C5BA-88D0-44AD-B605-E8A39607750F}" type="pres">
      <dgm:prSet presAssocID="{8C1D2A01-A6CB-4682-B089-9E4D97E7BBF4}" presName="parentLeftMargin" presStyleLbl="node1" presStyleIdx="1" presStyleCnt="3"/>
      <dgm:spPr/>
    </dgm:pt>
    <dgm:pt modelId="{907A65E9-894B-440F-8933-D7AE2B5D1917}" type="pres">
      <dgm:prSet presAssocID="{8C1D2A01-A6CB-4682-B089-9E4D97E7BBF4}" presName="parentText" presStyleLbl="node1" presStyleIdx="2" presStyleCnt="3" custLinFactNeighborX="2564" custLinFactNeighborY="25486">
        <dgm:presLayoutVars>
          <dgm:chMax val="0"/>
          <dgm:bulletEnabled val="1"/>
        </dgm:presLayoutVars>
      </dgm:prSet>
      <dgm:spPr/>
    </dgm:pt>
    <dgm:pt modelId="{F3B02EEB-9DE7-454D-A668-0856D64A2DF9}" type="pres">
      <dgm:prSet presAssocID="{8C1D2A01-A6CB-4682-B089-9E4D97E7BBF4}" presName="negativeSpace" presStyleCnt="0"/>
      <dgm:spPr/>
    </dgm:pt>
    <dgm:pt modelId="{CDC0CB61-5F68-4C73-9478-E00965E0C93E}" type="pres">
      <dgm:prSet presAssocID="{8C1D2A01-A6CB-4682-B089-9E4D97E7BBF4}" presName="childText" presStyleLbl="conFgAcc1" presStyleIdx="2" presStyleCnt="3" custScaleX="98461" custScaleY="47203" custLinFactNeighborY="71260">
        <dgm:presLayoutVars>
          <dgm:bulletEnabled val="1"/>
        </dgm:presLayoutVars>
      </dgm:prSet>
      <dgm:spPr>
        <a:prstGeom prst="rect">
          <a:avLst/>
        </a:prstGeom>
      </dgm:spPr>
    </dgm:pt>
  </dgm:ptLst>
  <dgm:cxnLst>
    <dgm:cxn modelId="{B1BABD02-5D58-45B7-9605-5D369C0584C1}" srcId="{26122807-68EF-4695-A9C0-7A707077E9DE}" destId="{D2E156B2-BFF4-4136-9BDF-B730C87F0AB4}" srcOrd="0" destOrd="0" parTransId="{93A5204B-A964-4F90-9E05-2A49DC00D855}" sibTransId="{0E85DD91-0DD1-4D2F-8336-F0D9FA179AD3}"/>
    <dgm:cxn modelId="{918B9734-6236-4E81-93C1-3CE3E9F777B4}" type="presOf" srcId="{384B634B-46AA-45C0-9036-C90ECEC8C91F}" destId="{CDC0CB61-5F68-4C73-9478-E00965E0C93E}" srcOrd="0" destOrd="0" presId="urn:microsoft.com/office/officeart/2005/8/layout/list1"/>
    <dgm:cxn modelId="{42E4AC5C-6DFB-43CE-86AF-FE480C05355D}" type="presOf" srcId="{B2B70F1D-502F-41E0-8784-174C04130664}" destId="{CDC0CB61-5F68-4C73-9478-E00965E0C93E}" srcOrd="0" destOrd="1" presId="urn:microsoft.com/office/officeart/2005/8/layout/list1"/>
    <dgm:cxn modelId="{4FE33B61-96BD-4065-A00E-20B0E3CF8F0B}" type="presOf" srcId="{D2E156B2-BFF4-4136-9BDF-B730C87F0AB4}" destId="{9C941562-A32A-4DD0-839F-9A4DCE6ADDBD}" srcOrd="1" destOrd="0" presId="urn:microsoft.com/office/officeart/2005/8/layout/list1"/>
    <dgm:cxn modelId="{F8E40A42-A208-4F0A-BC7F-368894A52861}" type="presOf" srcId="{C733365E-FC54-4B7D-B4B8-3A1B8AB4380C}" destId="{7DFA0CE9-040B-4742-A262-16626AF3B546}" srcOrd="1" destOrd="0" presId="urn:microsoft.com/office/officeart/2005/8/layout/list1"/>
    <dgm:cxn modelId="{785AD142-AB1E-4661-A525-6EC60B2591DC}" type="presOf" srcId="{8C1D2A01-A6CB-4682-B089-9E4D97E7BBF4}" destId="{907A65E9-894B-440F-8933-D7AE2B5D1917}" srcOrd="1" destOrd="0" presId="urn:microsoft.com/office/officeart/2005/8/layout/list1"/>
    <dgm:cxn modelId="{42285243-66DC-41B9-A5B3-92F670F73235}" srcId="{C733365E-FC54-4B7D-B4B8-3A1B8AB4380C}" destId="{A10913F6-E790-4591-9B5F-39F0FED14D72}" srcOrd="0" destOrd="0" parTransId="{85415207-9981-4899-AD80-EF4A392C7242}" sibTransId="{0040DE8F-AED8-4B52-A6F5-FB420CB4927B}"/>
    <dgm:cxn modelId="{4DAC2667-1756-4FC6-9DB2-94AABEFA3ED8}" type="presOf" srcId="{95727A3C-FD3C-4751-8EB1-6C404B0D44A0}" destId="{CDC0CB61-5F68-4C73-9478-E00965E0C93E}" srcOrd="0" destOrd="2" presId="urn:microsoft.com/office/officeart/2005/8/layout/list1"/>
    <dgm:cxn modelId="{90541F69-8E76-4808-B0DD-A72DE1C0A860}" type="presOf" srcId="{42F6696F-88C6-443D-9CFF-C2F245D857DB}" destId="{4A3CE384-A308-4A3E-B51F-162B6E1467B3}" srcOrd="0" destOrd="0" presId="urn:microsoft.com/office/officeart/2005/8/layout/list1"/>
    <dgm:cxn modelId="{83D7BA59-D6A0-41CC-A787-25E0CD7E6AAC}" type="presOf" srcId="{8C1D2A01-A6CB-4682-B089-9E4D97E7BBF4}" destId="{8D12C5BA-88D0-44AD-B605-E8A39607750F}" srcOrd="0" destOrd="0" presId="urn:microsoft.com/office/officeart/2005/8/layout/list1"/>
    <dgm:cxn modelId="{CDF0917A-7950-4117-870F-69062FDC2C48}" type="presOf" srcId="{A10913F6-E790-4591-9B5F-39F0FED14D72}" destId="{CA466C11-A907-4E80-A97D-9A4740EA4678}" srcOrd="0" destOrd="0" presId="urn:microsoft.com/office/officeart/2005/8/layout/list1"/>
    <dgm:cxn modelId="{A8B13B8B-82E2-4CE7-A3FD-FCA425BA29E6}" type="presOf" srcId="{D2E156B2-BFF4-4136-9BDF-B730C87F0AB4}" destId="{706AF0FC-F05A-4A88-935B-59C874842995}" srcOrd="0" destOrd="0" presId="urn:microsoft.com/office/officeart/2005/8/layout/list1"/>
    <dgm:cxn modelId="{7F0CEE93-6B96-4ED3-A4F2-B1798CE645E6}" srcId="{26122807-68EF-4695-A9C0-7A707077E9DE}" destId="{C733365E-FC54-4B7D-B4B8-3A1B8AB4380C}" srcOrd="1" destOrd="0" parTransId="{BE0808E7-0949-4003-8EDA-ACF13E7B561C}" sibTransId="{B00EF36C-079E-409F-8CC0-491DDF5C44FF}"/>
    <dgm:cxn modelId="{11E6819C-3E0C-469C-9BC3-6A2C1C4F2EF8}" srcId="{D2E156B2-BFF4-4136-9BDF-B730C87F0AB4}" destId="{42F6696F-88C6-443D-9CFF-C2F245D857DB}" srcOrd="0" destOrd="0" parTransId="{4FB2F989-E8E4-4F4D-A529-878046C8E816}" sibTransId="{FB46F6FF-BDBE-4726-AAD2-229AA622C6E8}"/>
    <dgm:cxn modelId="{0DE79CAA-E026-44AB-B880-9F21C300D542}" type="presOf" srcId="{C733365E-FC54-4B7D-B4B8-3A1B8AB4380C}" destId="{C58B87CC-1956-4B19-8F06-00179C144FCA}" srcOrd="0" destOrd="0" presId="urn:microsoft.com/office/officeart/2005/8/layout/list1"/>
    <dgm:cxn modelId="{A6DD78AE-21A0-493F-B940-0E45063AD1BA}" srcId="{8C1D2A01-A6CB-4682-B089-9E4D97E7BBF4}" destId="{B2B70F1D-502F-41E0-8784-174C04130664}" srcOrd="1" destOrd="0" parTransId="{D095C827-863F-4986-99D2-1C1A2BC08DDF}" sibTransId="{931829B2-7C71-46F2-B6EF-4AA8CC9D0CDF}"/>
    <dgm:cxn modelId="{C73277AF-038E-4DEC-8B4D-26A60A562EA1}" srcId="{8C1D2A01-A6CB-4682-B089-9E4D97E7BBF4}" destId="{95727A3C-FD3C-4751-8EB1-6C404B0D44A0}" srcOrd="2" destOrd="0" parTransId="{54766A30-61EC-45C2-B782-87E150B1B6DF}" sibTransId="{378BEC1C-F555-406C-8ED7-FC7D88487E87}"/>
    <dgm:cxn modelId="{6B245AB1-570B-42B4-876B-D962AE08E0B5}" srcId="{26122807-68EF-4695-A9C0-7A707077E9DE}" destId="{8C1D2A01-A6CB-4682-B089-9E4D97E7BBF4}" srcOrd="2" destOrd="0" parTransId="{D7D979BA-CF4B-4265-860D-05F4398C3E91}" sibTransId="{80DA663C-46F6-41C3-95E8-41EF40FF807C}"/>
    <dgm:cxn modelId="{6FD492B6-871D-4048-B96A-B82DBEEF0C9D}" type="presOf" srcId="{BFFF4266-A267-42B6-A16D-B68881B79B8B}" destId="{CA466C11-A907-4E80-A97D-9A4740EA4678}" srcOrd="0" destOrd="1" presId="urn:microsoft.com/office/officeart/2005/8/layout/list1"/>
    <dgm:cxn modelId="{95337BC4-F007-41F6-ACFE-9CD935D0D091}" srcId="{8C1D2A01-A6CB-4682-B089-9E4D97E7BBF4}" destId="{384B634B-46AA-45C0-9036-C90ECEC8C91F}" srcOrd="0" destOrd="0" parTransId="{2A4D36B7-3EB5-462A-88E3-9A69554DC518}" sibTransId="{5E55D4FA-27CF-457F-9264-8CAA554DA54D}"/>
    <dgm:cxn modelId="{DE00DDC7-DF56-451D-803E-A2B87B34FDC7}" srcId="{C733365E-FC54-4B7D-B4B8-3A1B8AB4380C}" destId="{BFFF4266-A267-42B6-A16D-B68881B79B8B}" srcOrd="1" destOrd="0" parTransId="{DFF4116B-827F-4BF3-9EFF-67F11F50C476}" sibTransId="{4EDF25A2-12A5-41F2-A36E-EC04212921CD}"/>
    <dgm:cxn modelId="{013ACADE-BD0D-4941-B178-A3B5D0738104}" type="presOf" srcId="{26122807-68EF-4695-A9C0-7A707077E9DE}" destId="{596175BB-28B8-4E63-8167-793769C1B571}" srcOrd="0" destOrd="0" presId="urn:microsoft.com/office/officeart/2005/8/layout/list1"/>
    <dgm:cxn modelId="{5CBB2D13-F7AD-42E3-BA3D-5ED0EB5B7A81}" type="presParOf" srcId="{596175BB-28B8-4E63-8167-793769C1B571}" destId="{73EEC0B3-A3AF-4FCA-9271-67CA063689AC}" srcOrd="0" destOrd="0" presId="urn:microsoft.com/office/officeart/2005/8/layout/list1"/>
    <dgm:cxn modelId="{66F8B068-8558-40A5-9D24-5F8B9B3524D1}" type="presParOf" srcId="{73EEC0B3-A3AF-4FCA-9271-67CA063689AC}" destId="{706AF0FC-F05A-4A88-935B-59C874842995}" srcOrd="0" destOrd="0" presId="urn:microsoft.com/office/officeart/2005/8/layout/list1"/>
    <dgm:cxn modelId="{862BE812-ABC1-40C0-9E5B-D69E7056575F}" type="presParOf" srcId="{73EEC0B3-A3AF-4FCA-9271-67CA063689AC}" destId="{9C941562-A32A-4DD0-839F-9A4DCE6ADDBD}" srcOrd="1" destOrd="0" presId="urn:microsoft.com/office/officeart/2005/8/layout/list1"/>
    <dgm:cxn modelId="{B8DFC0F5-4274-4B42-9686-00069D6500E8}" type="presParOf" srcId="{596175BB-28B8-4E63-8167-793769C1B571}" destId="{CCA1FBD7-4A36-4CE5-AD52-2CF983F6C3BE}" srcOrd="1" destOrd="0" presId="urn:microsoft.com/office/officeart/2005/8/layout/list1"/>
    <dgm:cxn modelId="{5C25D640-710C-41C3-94EB-BCEB0917381F}" type="presParOf" srcId="{596175BB-28B8-4E63-8167-793769C1B571}" destId="{4A3CE384-A308-4A3E-B51F-162B6E1467B3}" srcOrd="2" destOrd="0" presId="urn:microsoft.com/office/officeart/2005/8/layout/list1"/>
    <dgm:cxn modelId="{D7FCA2C8-9446-4CCD-9CDF-36434B140567}" type="presParOf" srcId="{596175BB-28B8-4E63-8167-793769C1B571}" destId="{27B646EA-2399-4C65-838C-7CBD0F76445A}" srcOrd="3" destOrd="0" presId="urn:microsoft.com/office/officeart/2005/8/layout/list1"/>
    <dgm:cxn modelId="{E938A90C-7E6E-4FD2-B572-F627C36B7203}" type="presParOf" srcId="{596175BB-28B8-4E63-8167-793769C1B571}" destId="{67BA4CF8-5AF2-4A93-A583-C45B2972A2DE}" srcOrd="4" destOrd="0" presId="urn:microsoft.com/office/officeart/2005/8/layout/list1"/>
    <dgm:cxn modelId="{BAD729DD-90F1-4A24-986E-850590F58CC5}" type="presParOf" srcId="{67BA4CF8-5AF2-4A93-A583-C45B2972A2DE}" destId="{C58B87CC-1956-4B19-8F06-00179C144FCA}" srcOrd="0" destOrd="0" presId="urn:microsoft.com/office/officeart/2005/8/layout/list1"/>
    <dgm:cxn modelId="{7B5050DE-7E88-41D4-9173-FAA2C69591F3}" type="presParOf" srcId="{67BA4CF8-5AF2-4A93-A583-C45B2972A2DE}" destId="{7DFA0CE9-040B-4742-A262-16626AF3B546}" srcOrd="1" destOrd="0" presId="urn:microsoft.com/office/officeart/2005/8/layout/list1"/>
    <dgm:cxn modelId="{B3FA895C-92B7-4729-9F28-D202BEDBB79C}" type="presParOf" srcId="{596175BB-28B8-4E63-8167-793769C1B571}" destId="{EE3A3C53-CB58-462D-85A9-DF852FC31012}" srcOrd="5" destOrd="0" presId="urn:microsoft.com/office/officeart/2005/8/layout/list1"/>
    <dgm:cxn modelId="{4D51461B-3E45-4F94-B780-9FA2BDE5D6A7}" type="presParOf" srcId="{596175BB-28B8-4E63-8167-793769C1B571}" destId="{CA466C11-A907-4E80-A97D-9A4740EA4678}" srcOrd="6" destOrd="0" presId="urn:microsoft.com/office/officeart/2005/8/layout/list1"/>
    <dgm:cxn modelId="{4C67D0F7-BC5E-4251-9525-6B7C786D83DC}" type="presParOf" srcId="{596175BB-28B8-4E63-8167-793769C1B571}" destId="{A1985FD6-047F-439C-986F-E2860CB2F870}" srcOrd="7" destOrd="0" presId="urn:microsoft.com/office/officeart/2005/8/layout/list1"/>
    <dgm:cxn modelId="{0A581FCD-FA3C-41DC-BD9C-A0B3E47A5A2F}" type="presParOf" srcId="{596175BB-28B8-4E63-8167-793769C1B571}" destId="{5BEDD5E0-6DCD-41A7-ACF0-450BC5C9078A}" srcOrd="8" destOrd="0" presId="urn:microsoft.com/office/officeart/2005/8/layout/list1"/>
    <dgm:cxn modelId="{99DB48C5-4421-4A07-86DD-F2986E4A6F9A}" type="presParOf" srcId="{5BEDD5E0-6DCD-41A7-ACF0-450BC5C9078A}" destId="{8D12C5BA-88D0-44AD-B605-E8A39607750F}" srcOrd="0" destOrd="0" presId="urn:microsoft.com/office/officeart/2005/8/layout/list1"/>
    <dgm:cxn modelId="{9FAC76A5-115A-45FB-8CC4-8CA3905017E1}" type="presParOf" srcId="{5BEDD5E0-6DCD-41A7-ACF0-450BC5C9078A}" destId="{907A65E9-894B-440F-8933-D7AE2B5D1917}" srcOrd="1" destOrd="0" presId="urn:microsoft.com/office/officeart/2005/8/layout/list1"/>
    <dgm:cxn modelId="{B407D1A2-6FAE-4214-8295-0985006A0BF2}" type="presParOf" srcId="{596175BB-28B8-4E63-8167-793769C1B571}" destId="{F3B02EEB-9DE7-454D-A668-0856D64A2DF9}" srcOrd="9" destOrd="0" presId="urn:microsoft.com/office/officeart/2005/8/layout/list1"/>
    <dgm:cxn modelId="{F7347F5C-E1FB-40EC-B31D-2BFE18786E36}" type="presParOf" srcId="{596175BB-28B8-4E63-8167-793769C1B571}" destId="{CDC0CB61-5F68-4C73-9478-E00965E0C93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CE384-A308-4A3E-B51F-162B6E1467B3}">
      <dsp:nvSpPr>
        <dsp:cNvPr id="0" name=""/>
        <dsp:cNvSpPr/>
      </dsp:nvSpPr>
      <dsp:spPr>
        <a:xfrm>
          <a:off x="0" y="710460"/>
          <a:ext cx="8256423" cy="1146267"/>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790" tIns="645668" rIns="640790"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分散產地因應貿易關稅風險。</a:t>
          </a:r>
        </a:p>
      </dsp:txBody>
      <dsp:txXfrm>
        <a:off x="0" y="710460"/>
        <a:ext cx="8256423" cy="1146267"/>
      </dsp:txXfrm>
    </dsp:sp>
    <dsp:sp modelId="{9C941562-A32A-4DD0-839F-9A4DCE6ADDBD}">
      <dsp:nvSpPr>
        <dsp:cNvPr id="0" name=""/>
        <dsp:cNvSpPr/>
      </dsp:nvSpPr>
      <dsp:spPr>
        <a:xfrm>
          <a:off x="423405" y="516738"/>
          <a:ext cx="5779496" cy="91422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8451" tIns="0" rIns="218451" bIns="0" numCol="1" spcCol="1270" anchor="ctr" anchorCtr="0">
          <a:noAutofit/>
        </a:bodyPr>
        <a:lstStyle/>
        <a:p>
          <a:pPr marL="0" lvl="0" indent="0" algn="l" defTabSz="889000">
            <a:lnSpc>
              <a:spcPct val="90000"/>
            </a:lnSpc>
            <a:spcBef>
              <a:spcPct val="0"/>
            </a:spcBef>
            <a:spcAft>
              <a:spcPct val="35000"/>
            </a:spcAft>
            <a:buNone/>
          </a:pPr>
          <a:r>
            <a:rPr lang="zh-TW" altLang="en-US" sz="2000" b="1" kern="1200" dirty="0">
              <a:solidFill>
                <a:sysClr val="window" lastClr="FFFFFF"/>
              </a:solidFill>
              <a:latin typeface="微軟正黑體" panose="020B0604030504040204" pitchFamily="34" charset="-120"/>
              <a:ea typeface="微軟正黑體" panose="020B0604030504040204" pitchFamily="34" charset="-120"/>
              <a:cs typeface="+mn-cs"/>
            </a:rPr>
            <a:t>積極尋海外代工合作生產</a:t>
          </a:r>
        </a:p>
      </dsp:txBody>
      <dsp:txXfrm>
        <a:off x="468034" y="561367"/>
        <a:ext cx="5690238" cy="824968"/>
      </dsp:txXfrm>
    </dsp:sp>
    <dsp:sp modelId="{CA466C11-A907-4E80-A97D-9A4740EA4678}">
      <dsp:nvSpPr>
        <dsp:cNvPr id="0" name=""/>
        <dsp:cNvSpPr/>
      </dsp:nvSpPr>
      <dsp:spPr>
        <a:xfrm>
          <a:off x="0" y="2540287"/>
          <a:ext cx="7985282" cy="1204351"/>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790" tIns="645668" rIns="640790"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已研發完成非課美反傾銷關稅產品</a:t>
          </a:r>
          <a:r>
            <a:rPr lang="en-US" altLang="zh-TW"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(ATV</a:t>
          </a:r>
          <a:r>
            <a:rPr lang="zh-TW" altLang="en-US"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r>
            <a:rPr lang="en-US" altLang="zh-TW"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UTV</a:t>
          </a:r>
          <a:r>
            <a:rPr lang="zh-TW" altLang="en-US"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r>
            <a:rPr lang="en-US" altLang="zh-TW"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SSV)</a:t>
          </a:r>
          <a:r>
            <a:rPr lang="zh-TW" altLang="en-US"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，並開始恢復銷美。</a:t>
          </a:r>
        </a:p>
        <a:p>
          <a:pPr marL="171450" lvl="1" indent="-171450" algn="l" defTabSz="800100">
            <a:lnSpc>
              <a:spcPct val="90000"/>
            </a:lnSpc>
            <a:spcBef>
              <a:spcPct val="0"/>
            </a:spcBef>
            <a:spcAft>
              <a:spcPct val="15000"/>
            </a:spcAft>
            <a:buChar char="•"/>
          </a:pPr>
          <a:r>
            <a:rPr lang="zh-TW" altLang="en-US"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由生產製造轉型為服務製造。</a:t>
          </a:r>
        </a:p>
      </dsp:txBody>
      <dsp:txXfrm>
        <a:off x="0" y="2540287"/>
        <a:ext cx="7985282" cy="1204351"/>
      </dsp:txXfrm>
    </dsp:sp>
    <dsp:sp modelId="{7DFA0CE9-040B-4742-A262-16626AF3B546}">
      <dsp:nvSpPr>
        <dsp:cNvPr id="0" name=""/>
        <dsp:cNvSpPr/>
      </dsp:nvSpPr>
      <dsp:spPr>
        <a:xfrm>
          <a:off x="493973" y="2164410"/>
          <a:ext cx="6305950" cy="91422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8451" tIns="0" rIns="218451" bIns="0" numCol="1" spcCol="1270" anchor="ctr" anchorCtr="0">
          <a:noAutofit/>
        </a:bodyPr>
        <a:lstStyle/>
        <a:p>
          <a:pPr marL="0" lvl="0" indent="0" algn="l" defTabSz="889000">
            <a:lnSpc>
              <a:spcPct val="90000"/>
            </a:lnSpc>
            <a:spcBef>
              <a:spcPct val="0"/>
            </a:spcBef>
            <a:spcAft>
              <a:spcPct val="35000"/>
            </a:spcAft>
            <a:buNone/>
          </a:pPr>
          <a:r>
            <a:rPr lang="zh-TW" altLang="en-US" sz="2000" b="1" kern="1200" dirty="0">
              <a:solidFill>
                <a:sysClr val="window" lastClr="FFFFFF"/>
              </a:solidFill>
              <a:latin typeface="微軟正黑體" panose="020B0604030504040204" pitchFamily="34" charset="-120"/>
              <a:ea typeface="微軟正黑體" panose="020B0604030504040204" pitchFamily="34" charset="-120"/>
              <a:cs typeface="+mn-cs"/>
            </a:rPr>
            <a:t>公司發展著重產品研發、行銷及服務提升競爭力。</a:t>
          </a:r>
        </a:p>
      </dsp:txBody>
      <dsp:txXfrm>
        <a:off x="538602" y="2209039"/>
        <a:ext cx="6216692" cy="824968"/>
      </dsp:txXfrm>
    </dsp:sp>
    <dsp:sp modelId="{CDC0CB61-5F68-4C73-9478-E00965E0C93E}">
      <dsp:nvSpPr>
        <dsp:cNvPr id="0" name=""/>
        <dsp:cNvSpPr/>
      </dsp:nvSpPr>
      <dsp:spPr>
        <a:xfrm>
          <a:off x="0" y="4105176"/>
          <a:ext cx="8129356" cy="943998"/>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790" tIns="645668" rIns="640790"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工商綜合區</a:t>
          </a:r>
        </a:p>
        <a:p>
          <a:pPr marL="171450" lvl="1" indent="-171450" algn="l" defTabSz="800100">
            <a:lnSpc>
              <a:spcPct val="90000"/>
            </a:lnSpc>
            <a:spcBef>
              <a:spcPct val="0"/>
            </a:spcBef>
            <a:spcAft>
              <a:spcPct val="15000"/>
            </a:spcAft>
            <a:buChar char="•"/>
          </a:pPr>
          <a:r>
            <a:rPr lang="en-US" altLang="zh-TW"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 </a:t>
          </a:r>
          <a:r>
            <a:rPr lang="zh-TW" altLang="en-US"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工</a:t>
          </a:r>
          <a:r>
            <a:rPr lang="en-US" altLang="zh-TW"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23</a:t>
          </a:r>
          <a:r>
            <a:rPr lang="zh-TW" altLang="en-US"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都市計劃已通過市地重劃計劃書</a:t>
          </a:r>
        </a:p>
        <a:p>
          <a:pPr marL="171450" lvl="1" indent="-171450" algn="l" defTabSz="800100">
            <a:lnSpc>
              <a:spcPct val="90000"/>
            </a:lnSpc>
            <a:spcBef>
              <a:spcPct val="0"/>
            </a:spcBef>
            <a:spcAft>
              <a:spcPct val="15000"/>
            </a:spcAft>
            <a:buChar char="•"/>
          </a:pPr>
          <a:endParaRPr lang="zh-TW" altLang="en-US"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sp:txBody>
      <dsp:txXfrm>
        <a:off x="0" y="4105176"/>
        <a:ext cx="8129356" cy="943998"/>
      </dsp:txXfrm>
    </dsp:sp>
    <dsp:sp modelId="{907A65E9-894B-440F-8933-D7AE2B5D1917}">
      <dsp:nvSpPr>
        <dsp:cNvPr id="0" name=""/>
        <dsp:cNvSpPr/>
      </dsp:nvSpPr>
      <dsp:spPr>
        <a:xfrm>
          <a:off x="423405" y="3856690"/>
          <a:ext cx="5779496" cy="91422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8451" tIns="0" rIns="218451" bIns="0" numCol="1" spcCol="1270" anchor="ctr" anchorCtr="0">
          <a:noAutofit/>
        </a:bodyPr>
        <a:lstStyle/>
        <a:p>
          <a:pPr marL="0" lvl="0" indent="0" algn="l" defTabSz="889000">
            <a:lnSpc>
              <a:spcPct val="90000"/>
            </a:lnSpc>
            <a:spcBef>
              <a:spcPct val="0"/>
            </a:spcBef>
            <a:spcAft>
              <a:spcPct val="35000"/>
            </a:spcAft>
            <a:buNone/>
          </a:pPr>
          <a:r>
            <a:rPr lang="zh-TW" altLang="en-US" sz="2000" b="1" kern="1200" dirty="0">
              <a:solidFill>
                <a:sysClr val="window" lastClr="FFFFFF"/>
              </a:solidFill>
              <a:latin typeface="微軟正黑體" panose="020B0604030504040204" pitchFamily="34" charset="-120"/>
              <a:ea typeface="微軟正黑體" panose="020B0604030504040204" pitchFamily="34" charset="-120"/>
              <a:cs typeface="+mn-cs"/>
            </a:rPr>
            <a:t>土地資產活化</a:t>
          </a:r>
        </a:p>
      </dsp:txBody>
      <dsp:txXfrm>
        <a:off x="468034" y="3901319"/>
        <a:ext cx="5690238" cy="82496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0.85764</cdr:x>
      <cdr:y>0.06017</cdr:y>
    </cdr:from>
    <cdr:to>
      <cdr:x>0.98505</cdr:x>
      <cdr:y>0.18531</cdr:y>
    </cdr:to>
    <cdr:sp macro="" textlink="">
      <cdr:nvSpPr>
        <cdr:cNvPr id="2" name="文字方塊 1"/>
        <cdr:cNvSpPr txBox="1"/>
      </cdr:nvSpPr>
      <cdr:spPr>
        <a:xfrm xmlns:a="http://schemas.openxmlformats.org/drawingml/2006/main">
          <a:off x="10802688" y="235681"/>
          <a:ext cx="1604839" cy="4901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TW" altLang="en-US" sz="1100">
              <a:effectLst/>
              <a:latin typeface="標楷體" panose="03000509000000000000" pitchFamily="65" charset="-120"/>
              <a:ea typeface="標楷體" panose="03000509000000000000" pitchFamily="65" charset="-120"/>
              <a:cs typeface="+mn-cs"/>
            </a:rPr>
            <a:t>單位：仟元</a:t>
          </a:r>
          <a:endParaRPr lang="en-US" altLang="zh-TW" sz="1100">
            <a:effectLst/>
            <a:latin typeface="標楷體" panose="03000509000000000000" pitchFamily="65" charset="-120"/>
            <a:ea typeface="標楷體" panose="03000509000000000000" pitchFamily="65" charset="-120"/>
            <a:cs typeface="+mn-cs"/>
          </a:endParaRPr>
        </a:p>
        <a:p xmlns:a="http://schemas.openxmlformats.org/drawingml/2006/main">
          <a:r>
            <a:rPr lang="en-US" altLang="zh-TW" sz="1100">
              <a:effectLst/>
              <a:latin typeface="+mn-lt"/>
              <a:ea typeface="+mn-ea"/>
              <a:cs typeface="+mn-cs"/>
            </a:rPr>
            <a:t>(in NT$  thousands)</a:t>
          </a:r>
          <a:endParaRPr lang="zh-TW" altLang="zh-TW" sz="1200">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1"/>
            <a:ext cx="2949998" cy="496571"/>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154627" name="Rectangle 3"/>
          <p:cNvSpPr>
            <a:spLocks noGrp="1" noChangeArrowheads="1"/>
          </p:cNvSpPr>
          <p:nvPr>
            <p:ph type="dt" sz="quarter" idx="1"/>
          </p:nvPr>
        </p:nvSpPr>
        <p:spPr bwMode="auto">
          <a:xfrm>
            <a:off x="3855617" y="1"/>
            <a:ext cx="2949998" cy="496571"/>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154628" name="Rectangle 4"/>
          <p:cNvSpPr>
            <a:spLocks noGrp="1" noChangeArrowheads="1"/>
          </p:cNvSpPr>
          <p:nvPr>
            <p:ph type="ftr" sz="quarter" idx="2"/>
          </p:nvPr>
        </p:nvSpPr>
        <p:spPr bwMode="auto">
          <a:xfrm>
            <a:off x="0" y="9441182"/>
            <a:ext cx="2949998" cy="49657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154629" name="Rectangle 5"/>
          <p:cNvSpPr>
            <a:spLocks noGrp="1" noChangeArrowheads="1"/>
          </p:cNvSpPr>
          <p:nvPr>
            <p:ph type="sldNum" sz="quarter" idx="3"/>
          </p:nvPr>
        </p:nvSpPr>
        <p:spPr bwMode="auto">
          <a:xfrm>
            <a:off x="3855617" y="9441182"/>
            <a:ext cx="2949998" cy="49657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r">
              <a:defRPr sz="1200">
                <a:ea typeface="新細明體" pitchFamily="18" charset="-120"/>
              </a:defRPr>
            </a:lvl1pPr>
          </a:lstStyle>
          <a:p>
            <a:pPr>
              <a:defRPr/>
            </a:pPr>
            <a:fld id="{E775296E-1BE0-400E-90B2-7B91EC4CA2C7}" type="slidenum">
              <a:rPr lang="zh-TW" altLang="en-US"/>
              <a:pPr>
                <a:defRPr/>
              </a:pPr>
              <a:t>‹#›</a:t>
            </a:fld>
            <a:endParaRPr lang="en-US" altLang="zh-TW"/>
          </a:p>
        </p:txBody>
      </p:sp>
    </p:spTree>
    <p:extLst>
      <p:ext uri="{BB962C8B-B14F-4D97-AF65-F5344CB8AC3E}">
        <p14:creationId xmlns:p14="http://schemas.microsoft.com/office/powerpoint/2010/main" val="1015709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9998" cy="496571"/>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7171" name="Rectangle 3"/>
          <p:cNvSpPr>
            <a:spLocks noGrp="1" noChangeArrowheads="1"/>
          </p:cNvSpPr>
          <p:nvPr>
            <p:ph type="dt" idx="1"/>
          </p:nvPr>
        </p:nvSpPr>
        <p:spPr bwMode="auto">
          <a:xfrm>
            <a:off x="3855617" y="1"/>
            <a:ext cx="2949998" cy="496571"/>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76804"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0404" y="4721384"/>
            <a:ext cx="5446395" cy="4472306"/>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7174" name="Rectangle 6"/>
          <p:cNvSpPr>
            <a:spLocks noGrp="1" noChangeArrowheads="1"/>
          </p:cNvSpPr>
          <p:nvPr>
            <p:ph type="ftr" sz="quarter" idx="4"/>
          </p:nvPr>
        </p:nvSpPr>
        <p:spPr bwMode="auto">
          <a:xfrm>
            <a:off x="0" y="9441182"/>
            <a:ext cx="2949998" cy="49657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7175" name="Rectangle 7"/>
          <p:cNvSpPr>
            <a:spLocks noGrp="1" noChangeArrowheads="1"/>
          </p:cNvSpPr>
          <p:nvPr>
            <p:ph type="sldNum" sz="quarter" idx="5"/>
          </p:nvPr>
        </p:nvSpPr>
        <p:spPr bwMode="auto">
          <a:xfrm>
            <a:off x="3855617" y="9441182"/>
            <a:ext cx="2949998" cy="49657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r">
              <a:defRPr sz="1200">
                <a:ea typeface="新細明體" pitchFamily="18" charset="-120"/>
              </a:defRPr>
            </a:lvl1pPr>
          </a:lstStyle>
          <a:p>
            <a:pPr>
              <a:defRPr/>
            </a:pPr>
            <a:fld id="{4CDD6845-5A7D-4E6D-A60B-3067354E6365}" type="slidenum">
              <a:rPr lang="zh-TW" altLang="en-US"/>
              <a:pPr>
                <a:defRPr/>
              </a:pPr>
              <a:t>‹#›</a:t>
            </a:fld>
            <a:endParaRPr lang="en-US" altLang="zh-TW"/>
          </a:p>
        </p:txBody>
      </p:sp>
    </p:spTree>
    <p:extLst>
      <p:ext uri="{BB962C8B-B14F-4D97-AF65-F5344CB8AC3E}">
        <p14:creationId xmlns:p14="http://schemas.microsoft.com/office/powerpoint/2010/main" val="1971889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47AEAFE-D28D-4077-A090-2B9923D080AD}" type="slidenum">
              <a:rPr lang="zh-TW" altLang="en-US" smtClean="0">
                <a:ea typeface="新細明體" charset="-120"/>
              </a:rPr>
              <a:pPr/>
              <a:t>1</a:t>
            </a:fld>
            <a:endParaRPr lang="en-US" altLang="zh-TW" dirty="0">
              <a:ea typeface="新細明體" charset="-12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284055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47AEAFE-D28D-4077-A090-2B9923D080AD}" type="slidenum">
              <a:rPr lang="zh-TW" altLang="en-US" smtClean="0">
                <a:ea typeface="新細明體" charset="-120"/>
              </a:rPr>
              <a:pPr/>
              <a:t>2</a:t>
            </a:fld>
            <a:endParaRPr lang="en-US" altLang="zh-TW" dirty="0">
              <a:ea typeface="新細明體" charset="-12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90422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47AEAFE-D28D-4077-A090-2B9923D080AD}" type="slidenum">
              <a:rPr lang="zh-TW" altLang="en-US" smtClean="0">
                <a:ea typeface="新細明體" charset="-120"/>
              </a:rPr>
              <a:pPr/>
              <a:t>3</a:t>
            </a:fld>
            <a:endParaRPr lang="en-US" altLang="zh-TW" dirty="0">
              <a:ea typeface="新細明體" charset="-12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284055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4CDD6845-5A7D-4E6D-A60B-3067354E6365}" type="slidenum">
              <a:rPr lang="zh-TW" altLang="en-US" smtClean="0"/>
              <a:pPr>
                <a:defRPr/>
              </a:pPr>
              <a:t>7</a:t>
            </a:fld>
            <a:endParaRPr lang="en-US" altLang="zh-TW"/>
          </a:p>
        </p:txBody>
      </p:sp>
    </p:spTree>
    <p:extLst>
      <p:ext uri="{BB962C8B-B14F-4D97-AF65-F5344CB8AC3E}">
        <p14:creationId xmlns:p14="http://schemas.microsoft.com/office/powerpoint/2010/main" val="78696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E89F4E0-2D45-4349-AC3F-8E9AFF14278C}" type="slidenum">
              <a:rPr lang="zh-TW" altLang="en-US" smtClean="0">
                <a:ea typeface="新細明體" charset="-120"/>
              </a:rPr>
              <a:pPr/>
              <a:t>18</a:t>
            </a:fld>
            <a:endParaRPr lang="en-US" altLang="zh-TW">
              <a:ea typeface="新細明體" charset="-12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zh-TW" altLang="en-US">
              <a:ea typeface="新細明體" charset="-120"/>
            </a:endParaRPr>
          </a:p>
        </p:txBody>
      </p:sp>
    </p:spTree>
    <p:extLst>
      <p:ext uri="{BB962C8B-B14F-4D97-AF65-F5344CB8AC3E}">
        <p14:creationId xmlns:p14="http://schemas.microsoft.com/office/powerpoint/2010/main" val="161961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61C3B1B-12DD-46B6-A57D-A3976526E867}" type="datetime1">
              <a:rPr lang="en-US" altLang="zh-TW" smtClean="0"/>
              <a:pPr/>
              <a:t>10/7/2022</a:t>
            </a:fld>
            <a:endParaRPr lang="en-US"/>
          </a:p>
        </p:txBody>
      </p:sp>
      <p:sp>
        <p:nvSpPr>
          <p:cNvPr id="5" name="頁尾版面配置區 4"/>
          <p:cNvSpPr>
            <a:spLocks noGrp="1"/>
          </p:cNvSpPr>
          <p:nvPr>
            <p:ph type="ftr" sz="quarter" idx="11"/>
          </p:nvPr>
        </p:nvSpPr>
        <p:spPr/>
        <p:txBody>
          <a:bodyPr/>
          <a:lstStyle/>
          <a:p>
            <a:endParaRPr kumimoji="0" lang="zh-CN" altLang="en-US"/>
          </a:p>
        </p:txBody>
      </p:sp>
      <p:sp>
        <p:nvSpPr>
          <p:cNvPr id="6" name="投影片編號版面配置區 5"/>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241367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BA6DBA2-3D83-4548-A568-C21522D3CF15}" type="datetime1">
              <a:rPr lang="en-US" altLang="zh-TW" smtClean="0"/>
              <a:pPr/>
              <a:t>10/7/2022</a:t>
            </a:fld>
            <a:endParaRPr lang="en-US"/>
          </a:p>
        </p:txBody>
      </p:sp>
      <p:sp>
        <p:nvSpPr>
          <p:cNvPr id="5" name="頁尾版面配置區 4"/>
          <p:cNvSpPr>
            <a:spLocks noGrp="1"/>
          </p:cNvSpPr>
          <p:nvPr>
            <p:ph type="ftr" sz="quarter" idx="11"/>
          </p:nvPr>
        </p:nvSpPr>
        <p:spPr/>
        <p:txBody>
          <a:bodyPr/>
          <a:lstStyle/>
          <a:p>
            <a:endParaRPr kumimoji="0" lang="zh-CN" altLang="en-US" dirty="0"/>
          </a:p>
        </p:txBody>
      </p:sp>
      <p:sp>
        <p:nvSpPr>
          <p:cNvPr id="6" name="投影片編號版面配置區 5"/>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289375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8DE8643-EBB0-4B23-9C5B-B84A98A48A6C}" type="datetime1">
              <a:rPr lang="en-US" altLang="zh-TW" smtClean="0"/>
              <a:pPr/>
              <a:t>10/7/2022</a:t>
            </a:fld>
            <a:endParaRPr lang="en-US"/>
          </a:p>
        </p:txBody>
      </p:sp>
      <p:sp>
        <p:nvSpPr>
          <p:cNvPr id="5" name="頁尾版面配置區 4"/>
          <p:cNvSpPr>
            <a:spLocks noGrp="1"/>
          </p:cNvSpPr>
          <p:nvPr>
            <p:ph type="ftr" sz="quarter" idx="11"/>
          </p:nvPr>
        </p:nvSpPr>
        <p:spPr/>
        <p:txBody>
          <a:bodyPr/>
          <a:lstStyle/>
          <a:p>
            <a:endParaRPr kumimoji="0" lang="zh-CN" altLang="en-US"/>
          </a:p>
        </p:txBody>
      </p:sp>
      <p:sp>
        <p:nvSpPr>
          <p:cNvPr id="6" name="投影片編號版面配置區 5"/>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367767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9E0BA21-41DE-4866-8A01-49B38B810844}" type="datetime1">
              <a:rPr lang="en-US" altLang="zh-TW" smtClean="0"/>
              <a:pPr/>
              <a:t>10/7/2022</a:t>
            </a:fld>
            <a:endParaRPr lang="en-US"/>
          </a:p>
        </p:txBody>
      </p:sp>
      <p:sp>
        <p:nvSpPr>
          <p:cNvPr id="5" name="頁尾版面配置區 4"/>
          <p:cNvSpPr>
            <a:spLocks noGrp="1"/>
          </p:cNvSpPr>
          <p:nvPr>
            <p:ph type="ftr" sz="quarter" idx="11"/>
          </p:nvPr>
        </p:nvSpPr>
        <p:spPr/>
        <p:txBody>
          <a:bodyPr/>
          <a:lstStyle/>
          <a:p>
            <a:endParaRPr kumimoji="0" lang="zh-CN" altLang="en-US"/>
          </a:p>
        </p:txBody>
      </p:sp>
      <p:sp>
        <p:nvSpPr>
          <p:cNvPr id="6" name="投影片編號版面配置區 5"/>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28188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5C9ECCDC-ECB1-48C1-A05D-2482127E5652}" type="datetime1">
              <a:rPr lang="en-US" altLang="zh-TW" smtClean="0"/>
              <a:pPr/>
              <a:t>10/7/2022</a:t>
            </a:fld>
            <a:endParaRPr lang="en-US" dirty="0"/>
          </a:p>
        </p:txBody>
      </p:sp>
      <p:sp>
        <p:nvSpPr>
          <p:cNvPr id="5" name="頁尾版面配置區 4"/>
          <p:cNvSpPr>
            <a:spLocks noGrp="1"/>
          </p:cNvSpPr>
          <p:nvPr>
            <p:ph type="ftr" sz="quarter" idx="11"/>
          </p:nvPr>
        </p:nvSpPr>
        <p:spPr/>
        <p:txBody>
          <a:bodyPr/>
          <a:lstStyle/>
          <a:p>
            <a:endParaRPr kumimoji="0" lang="zh-CN" altLang="en-US" dirty="0"/>
          </a:p>
        </p:txBody>
      </p:sp>
      <p:sp>
        <p:nvSpPr>
          <p:cNvPr id="6" name="投影片編號版面配置區 5"/>
          <p:cNvSpPr>
            <a:spLocks noGrp="1"/>
          </p:cNvSpPr>
          <p:nvPr>
            <p:ph type="sldNum" sz="quarter" idx="12"/>
          </p:nvPr>
        </p:nvSpPr>
        <p:spPr/>
        <p:txBody>
          <a:bodyPr/>
          <a:lstStyle/>
          <a:p>
            <a:pPr algn="r" eaLnBrk="1" latinLnBrk="0" hangingPunct="1"/>
            <a:fld id="{170ADD11-4055-44D3-AD09-D611CD509B89}" type="slidenum">
              <a:rPr kumimoji="0" lang="en-US" smtClean="0"/>
              <a:pPr algn="r" eaLnBrk="1" latinLnBrk="0" hangingPunct="1"/>
              <a:t>‹#›</a:t>
            </a:fld>
            <a:endParaRPr kumimoji="0" lang="zh-CN" altLang="en-US" dirty="0"/>
          </a:p>
        </p:txBody>
      </p:sp>
    </p:spTree>
    <p:extLst>
      <p:ext uri="{BB962C8B-B14F-4D97-AF65-F5344CB8AC3E}">
        <p14:creationId xmlns:p14="http://schemas.microsoft.com/office/powerpoint/2010/main" val="40350066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D9D62F0-0FF5-4A5B-8C88-AD9B40B17A8C}" type="datetime1">
              <a:rPr lang="en-US" altLang="zh-TW" smtClean="0"/>
              <a:pPr/>
              <a:t>10/7/2022</a:t>
            </a:fld>
            <a:endParaRPr lang="en-US"/>
          </a:p>
        </p:txBody>
      </p:sp>
      <p:sp>
        <p:nvSpPr>
          <p:cNvPr id="6" name="頁尾版面配置區 5"/>
          <p:cNvSpPr>
            <a:spLocks noGrp="1"/>
          </p:cNvSpPr>
          <p:nvPr>
            <p:ph type="ftr" sz="quarter" idx="11"/>
          </p:nvPr>
        </p:nvSpPr>
        <p:spPr/>
        <p:txBody>
          <a:bodyPr/>
          <a:lstStyle/>
          <a:p>
            <a:endParaRPr kumimoji="0" lang="zh-CN" altLang="en-US"/>
          </a:p>
        </p:txBody>
      </p:sp>
      <p:sp>
        <p:nvSpPr>
          <p:cNvPr id="7" name="投影片編號版面配置區 6"/>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4381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C8D58133-FC27-42A7-8D1C-B4062DBF46B1}" type="datetime1">
              <a:rPr lang="en-US" altLang="zh-TW" smtClean="0"/>
              <a:pPr/>
              <a:t>10/7/2022</a:t>
            </a:fld>
            <a:endParaRPr lang="en-US"/>
          </a:p>
        </p:txBody>
      </p:sp>
      <p:sp>
        <p:nvSpPr>
          <p:cNvPr id="8" name="頁尾版面配置區 7"/>
          <p:cNvSpPr>
            <a:spLocks noGrp="1"/>
          </p:cNvSpPr>
          <p:nvPr>
            <p:ph type="ftr" sz="quarter" idx="11"/>
          </p:nvPr>
        </p:nvSpPr>
        <p:spPr/>
        <p:txBody>
          <a:bodyPr/>
          <a:lstStyle/>
          <a:p>
            <a:endParaRPr kumimoji="0" lang="zh-CN" altLang="en-US"/>
          </a:p>
        </p:txBody>
      </p:sp>
      <p:sp>
        <p:nvSpPr>
          <p:cNvPr id="9" name="投影片編號版面配置區 8"/>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300174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2A972580-71DE-4E37-95D5-5A3E60AD556C}" type="datetime1">
              <a:rPr lang="en-US" altLang="zh-TW" smtClean="0"/>
              <a:pPr/>
              <a:t>10/7/2022</a:t>
            </a:fld>
            <a:endParaRPr lang="en-US"/>
          </a:p>
        </p:txBody>
      </p:sp>
      <p:sp>
        <p:nvSpPr>
          <p:cNvPr id="4" name="頁尾版面配置區 3"/>
          <p:cNvSpPr>
            <a:spLocks noGrp="1"/>
          </p:cNvSpPr>
          <p:nvPr>
            <p:ph type="ftr" sz="quarter" idx="11"/>
          </p:nvPr>
        </p:nvSpPr>
        <p:spPr/>
        <p:txBody>
          <a:bodyPr/>
          <a:lstStyle/>
          <a:p>
            <a:endParaRPr kumimoji="0" lang="zh-CN" altLang="en-US"/>
          </a:p>
        </p:txBody>
      </p:sp>
      <p:sp>
        <p:nvSpPr>
          <p:cNvPr id="5" name="投影片編號版面配置區 4"/>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182209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9BA648B-991F-475F-8F51-BA021F80C961}" type="datetime1">
              <a:rPr lang="en-US" altLang="zh-TW" smtClean="0"/>
              <a:pPr/>
              <a:t>10/7/2022</a:t>
            </a:fld>
            <a:endParaRPr lang="en-US"/>
          </a:p>
        </p:txBody>
      </p:sp>
      <p:sp>
        <p:nvSpPr>
          <p:cNvPr id="3" name="頁尾版面配置區 2"/>
          <p:cNvSpPr>
            <a:spLocks noGrp="1"/>
          </p:cNvSpPr>
          <p:nvPr>
            <p:ph type="ftr" sz="quarter" idx="11"/>
          </p:nvPr>
        </p:nvSpPr>
        <p:spPr/>
        <p:txBody>
          <a:bodyPr/>
          <a:lstStyle/>
          <a:p>
            <a:endParaRPr kumimoji="0" lang="zh-CN" altLang="en-US"/>
          </a:p>
        </p:txBody>
      </p:sp>
      <p:sp>
        <p:nvSpPr>
          <p:cNvPr id="4" name="投影片編號版面配置區 3"/>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421911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ED56BB5-6938-462B-8686-A9BBF6501C78}" type="datetime1">
              <a:rPr lang="en-US" altLang="zh-TW" smtClean="0"/>
              <a:pPr/>
              <a:t>10/7/2022</a:t>
            </a:fld>
            <a:endParaRPr lang="en-US"/>
          </a:p>
        </p:txBody>
      </p:sp>
      <p:sp>
        <p:nvSpPr>
          <p:cNvPr id="6" name="頁尾版面配置區 5"/>
          <p:cNvSpPr>
            <a:spLocks noGrp="1"/>
          </p:cNvSpPr>
          <p:nvPr>
            <p:ph type="ftr" sz="quarter" idx="11"/>
          </p:nvPr>
        </p:nvSpPr>
        <p:spPr/>
        <p:txBody>
          <a:bodyPr/>
          <a:lstStyle/>
          <a:p>
            <a:endParaRPr kumimoji="0" lang="zh-CN" altLang="en-US" dirty="0"/>
          </a:p>
        </p:txBody>
      </p:sp>
      <p:sp>
        <p:nvSpPr>
          <p:cNvPr id="7" name="投影片編號版面配置區 6"/>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317427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E73A661-25B0-4998-AA04-EA6F54A5843C}" type="datetime1">
              <a:rPr lang="en-US" altLang="zh-TW" smtClean="0"/>
              <a:pPr/>
              <a:t>10/7/2022</a:t>
            </a:fld>
            <a:endParaRPr lang="en-US"/>
          </a:p>
        </p:txBody>
      </p:sp>
      <p:sp>
        <p:nvSpPr>
          <p:cNvPr id="6" name="頁尾版面配置區 5"/>
          <p:cNvSpPr>
            <a:spLocks noGrp="1"/>
          </p:cNvSpPr>
          <p:nvPr>
            <p:ph type="ftr" sz="quarter" idx="11"/>
          </p:nvPr>
        </p:nvSpPr>
        <p:spPr/>
        <p:txBody>
          <a:bodyPr/>
          <a:lstStyle/>
          <a:p>
            <a:endParaRPr kumimoji="0" lang="zh-CN" altLang="en-US"/>
          </a:p>
        </p:txBody>
      </p:sp>
      <p:sp>
        <p:nvSpPr>
          <p:cNvPr id="7" name="投影片編號版面配置區 6"/>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399722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ECCDC-ECB1-48C1-A05D-2482127E5652}" type="datetime1">
              <a:rPr lang="en-US" altLang="zh-TW" smtClean="0"/>
              <a:pPr/>
              <a:t>10/7/2022</a:t>
            </a:fld>
            <a:endParaRPr 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zh-CN"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eaLnBrk="1" latinLnBrk="0" hangingPunct="1"/>
            <a:fld id="{170ADD11-4055-44D3-AD09-D611CD509B89}" type="slidenum">
              <a:rPr kumimoji="0" lang="en-US" smtClean="0"/>
              <a:pPr algn="r" eaLnBrk="1" latinLnBrk="0" hangingPunct="1"/>
              <a:t>‹#›</a:t>
            </a:fld>
            <a:endParaRPr kumimoji="0" lang="zh-CN" altLang="en-US" dirty="0"/>
          </a:p>
        </p:txBody>
      </p:sp>
      <p:pic>
        <p:nvPicPr>
          <p:cNvPr id="7" name="Picture 8" descr="content"/>
          <p:cNvPicPr>
            <a:picLocks noChangeAspect="1" noChangeArrowheads="1"/>
          </p:cNvPicPr>
          <p:nvPr userDrawn="1"/>
        </p:nvPicPr>
        <p:blipFill>
          <a:blip r:embed="rId14" cstate="email"/>
          <a:srcRect/>
          <a:stretch>
            <a:fillRect/>
          </a:stretch>
        </p:blipFill>
        <p:spPr bwMode="auto">
          <a:xfrm>
            <a:off x="0" y="-1588"/>
            <a:ext cx="9144000" cy="6861176"/>
          </a:xfrm>
          <a:prstGeom prst="rect">
            <a:avLst/>
          </a:prstGeom>
          <a:noFill/>
          <a:ln w="9525">
            <a:noFill/>
            <a:miter lim="800000"/>
            <a:headEnd/>
            <a:tailEnd/>
          </a:ln>
        </p:spPr>
      </p:pic>
    </p:spTree>
    <p:extLst>
      <p:ext uri="{BB962C8B-B14F-4D97-AF65-F5344CB8AC3E}">
        <p14:creationId xmlns:p14="http://schemas.microsoft.com/office/powerpoint/2010/main" val="4122364771"/>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5" name="Text Box 15"/>
          <p:cNvSpPr txBox="1">
            <a:spLocks noChangeArrowheads="1"/>
          </p:cNvSpPr>
          <p:nvPr/>
        </p:nvSpPr>
        <p:spPr bwMode="auto">
          <a:xfrm>
            <a:off x="1187450" y="1988840"/>
            <a:ext cx="7129463" cy="1938992"/>
          </a:xfrm>
          <a:prstGeom prst="rect">
            <a:avLst/>
          </a:prstGeom>
          <a:noFill/>
          <a:ln w="9525">
            <a:noFill/>
            <a:miter lim="800000"/>
            <a:headEnd/>
            <a:tailEnd/>
          </a:ln>
        </p:spPr>
        <p:txBody>
          <a:bodyPr wrap="square">
            <a:spAutoFit/>
          </a:bodyPr>
          <a:lstStyle/>
          <a:p>
            <a:pPr algn="ctr">
              <a:spcBef>
                <a:spcPct val="50000"/>
              </a:spcBef>
            </a:pPr>
            <a:r>
              <a:rPr lang="zh-TW" altLang="en-US" sz="6000" b="1" dirty="0">
                <a:solidFill>
                  <a:schemeClr val="bg1"/>
                </a:solidFill>
                <a:latin typeface="標楷體" panose="03000509000000000000" pitchFamily="65" charset="-120"/>
                <a:ea typeface="標楷體" panose="03000509000000000000" pitchFamily="65" charset="-120"/>
              </a:rPr>
              <a:t>泰豐輪胎</a:t>
            </a:r>
            <a:endParaRPr lang="en-US" altLang="zh-TW" sz="6000" b="1" dirty="0">
              <a:solidFill>
                <a:schemeClr val="bg1"/>
              </a:solidFill>
              <a:latin typeface="標楷體" panose="03000509000000000000" pitchFamily="65" charset="-120"/>
              <a:ea typeface="標楷體" panose="03000509000000000000" pitchFamily="65" charset="-120"/>
            </a:endParaRPr>
          </a:p>
          <a:p>
            <a:pPr algn="ctr">
              <a:spcBef>
                <a:spcPct val="50000"/>
              </a:spcBef>
            </a:pPr>
            <a:r>
              <a:rPr lang="en-US" altLang="zh-TW" sz="4000" b="1" dirty="0">
                <a:solidFill>
                  <a:schemeClr val="bg1"/>
                </a:solidFill>
                <a:latin typeface="標楷體" panose="03000509000000000000" pitchFamily="65" charset="-120"/>
                <a:ea typeface="標楷體" panose="03000509000000000000" pitchFamily="65" charset="-120"/>
              </a:rPr>
              <a:t>Federal co.</a:t>
            </a:r>
          </a:p>
        </p:txBody>
      </p:sp>
      <p:sp>
        <p:nvSpPr>
          <p:cNvPr id="6" name="文字方塊 3"/>
          <p:cNvSpPr txBox="1"/>
          <p:nvPr/>
        </p:nvSpPr>
        <p:spPr>
          <a:xfrm>
            <a:off x="179338" y="6237312"/>
            <a:ext cx="2016224" cy="400110"/>
          </a:xfrm>
          <a:prstGeom prst="rect">
            <a:avLst/>
          </a:prstGeom>
          <a:noFill/>
        </p:spPr>
        <p:txBody>
          <a:bodyPr wrap="square" rtlCol="0">
            <a:spAutoFit/>
          </a:bodyPr>
          <a:lstStyle/>
          <a:p>
            <a:r>
              <a:rPr lang="en-US" altLang="zh-TW" sz="2000" dirty="0">
                <a:solidFill>
                  <a:schemeClr val="bg1"/>
                </a:solidFill>
                <a:cs typeface="Arial" panose="020B0604020202020204" pitchFamily="34" charset="0"/>
              </a:rPr>
              <a:t>2022.10.12</a:t>
            </a:r>
            <a:endParaRPr lang="zh-TW" altLang="en-US" sz="2000" dirty="0">
              <a:solidFill>
                <a:schemeClr val="bg1"/>
              </a:solidFill>
              <a:cs typeface="Arial" panose="020B0604020202020204" pitchFamily="34" charset="0"/>
            </a:endParaRPr>
          </a:p>
        </p:txBody>
      </p:sp>
      <p:sp>
        <p:nvSpPr>
          <p:cNvPr id="7" name="文字方塊 3"/>
          <p:cNvSpPr txBox="1"/>
          <p:nvPr/>
        </p:nvSpPr>
        <p:spPr>
          <a:xfrm>
            <a:off x="1547664" y="2276872"/>
            <a:ext cx="6840760" cy="1569660"/>
          </a:xfrm>
          <a:prstGeom prst="rect">
            <a:avLst/>
          </a:prstGeom>
          <a:noFill/>
        </p:spPr>
        <p:txBody>
          <a:bodyPr wrap="square" rtlCol="0">
            <a:spAutoFit/>
          </a:bodyPr>
          <a:lstStyle/>
          <a:p>
            <a:r>
              <a:rPr lang="zh-TW" altLang="en-US" sz="4000" dirty="0">
                <a:latin typeface="華康儷粗黑" panose="020B0709000000000000" pitchFamily="49" charset="-120"/>
                <a:ea typeface="華康儷粗黑" panose="020B0709000000000000" pitchFamily="49" charset="-120"/>
                <a:cs typeface="Arial" panose="020B0604020202020204" pitchFamily="34" charset="0"/>
              </a:rPr>
              <a:t> </a:t>
            </a:r>
            <a:r>
              <a:rPr lang="zh-TW" altLang="en-US" sz="4800" b="1" dirty="0">
                <a:latin typeface="標楷體" panose="03000509000000000000" pitchFamily="65" charset="-120"/>
                <a:ea typeface="標楷體" panose="03000509000000000000" pitchFamily="65" charset="-120"/>
                <a:cs typeface="Arial" panose="020B0604020202020204" pitchFamily="34" charset="0"/>
              </a:rPr>
              <a:t>泰豐輪胎股份有限公司</a:t>
            </a:r>
            <a:endParaRPr lang="en-US" altLang="zh-TW" sz="4800" b="1" dirty="0">
              <a:latin typeface="標楷體" panose="03000509000000000000" pitchFamily="65" charset="-120"/>
              <a:ea typeface="標楷體" panose="03000509000000000000" pitchFamily="65" charset="-120"/>
              <a:cs typeface="Arial" panose="020B0604020202020204" pitchFamily="34" charset="0"/>
            </a:endParaRPr>
          </a:p>
          <a:p>
            <a:r>
              <a:rPr lang="zh-TW" altLang="en-US" sz="4400" dirty="0">
                <a:latin typeface="華康儷粗黑" panose="020B0709000000000000" pitchFamily="49" charset="-120"/>
                <a:ea typeface="華康儷粗黑" panose="020B0709000000000000" pitchFamily="49" charset="-120"/>
                <a:cs typeface="Arial" panose="020B0604020202020204" pitchFamily="34" charset="0"/>
              </a:rPr>
              <a:t>  </a:t>
            </a:r>
            <a:r>
              <a:rPr lang="en-US" altLang="zh-TW" sz="4800" b="1" dirty="0">
                <a:ea typeface="華康儷粗黑" panose="020B0709000000000000" pitchFamily="49" charset="-120"/>
                <a:cs typeface="Arial" panose="020B0604020202020204" pitchFamily="34" charset="0"/>
              </a:rPr>
              <a:t>111</a:t>
            </a:r>
            <a:r>
              <a:rPr lang="zh-TW" altLang="en-US" sz="4400" b="1" dirty="0">
                <a:latin typeface="Arial" panose="020B0604020202020204" pitchFamily="34" charset="0"/>
                <a:ea typeface="華康儷粗黑" panose="020B0709000000000000" pitchFamily="49" charset="-120"/>
                <a:cs typeface="Arial" panose="020B0604020202020204" pitchFamily="34" charset="0"/>
              </a:rPr>
              <a:t> </a:t>
            </a:r>
            <a:r>
              <a:rPr lang="zh-TW" altLang="en-US" sz="4800" b="1" dirty="0">
                <a:latin typeface="標楷體" panose="03000509000000000000" pitchFamily="65" charset="-120"/>
                <a:ea typeface="標楷體" panose="03000509000000000000" pitchFamily="65" charset="-120"/>
                <a:cs typeface="Arial" panose="020B0604020202020204" pitchFamily="34" charset="0"/>
              </a:rPr>
              <a:t>年度法人說明會</a:t>
            </a:r>
          </a:p>
        </p:txBody>
      </p:sp>
    </p:spTree>
    <p:extLst>
      <p:ext uri="{BB962C8B-B14F-4D97-AF65-F5344CB8AC3E}">
        <p14:creationId xmlns:p14="http://schemas.microsoft.com/office/powerpoint/2010/main" val="274680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E6DF077-585C-4A74-9934-086BFBB3B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6083" name="Rectangle 18"/>
          <p:cNvSpPr>
            <a:spLocks noChangeArrowheads="1"/>
          </p:cNvSpPr>
          <p:nvPr/>
        </p:nvSpPr>
        <p:spPr bwMode="auto">
          <a:xfrm>
            <a:off x="2956993" y="795717"/>
            <a:ext cx="4248472" cy="608682"/>
          </a:xfrm>
          <a:prstGeom prst="rect">
            <a:avLst/>
          </a:prstGeom>
          <a:noFill/>
          <a:ln w="9525">
            <a:noFill/>
            <a:miter lim="800000"/>
            <a:headEnd/>
            <a:tailEnd/>
          </a:ln>
        </p:spPr>
        <p:txBody>
          <a:bodyPr/>
          <a:lstStyle/>
          <a:p>
            <a:r>
              <a:rPr lang="zh-TW" altLang="en-US" b="1" dirty="0">
                <a:latin typeface="標楷體" panose="03000509000000000000" pitchFamily="65" charset="-120"/>
                <a:ea typeface="標楷體" panose="03000509000000000000" pitchFamily="65" charset="-120"/>
                <a:cs typeface="Arial" panose="020B0604020202020204" pitchFamily="34" charset="0"/>
              </a:rPr>
              <a:t>合併資產負債表</a:t>
            </a:r>
            <a:r>
              <a:rPr lang="en-US" altLang="zh-TW" sz="2000" b="1" dirty="0">
                <a:latin typeface="標楷體" pitchFamily="65" charset="-120"/>
                <a:ea typeface="標楷體" pitchFamily="65" charset="-120"/>
                <a:cs typeface="Arial" panose="020B0604020202020204" pitchFamily="34" charset="0"/>
              </a:rPr>
              <a:t>(Balance Sheet )</a:t>
            </a:r>
            <a:endParaRPr lang="en-US" altLang="zh-TW" sz="2000" dirty="0">
              <a:solidFill>
                <a:schemeClr val="tx2"/>
              </a:solidFill>
              <a:latin typeface="標楷體" pitchFamily="65" charset="-120"/>
              <a:ea typeface="標楷體" pitchFamily="65" charset="-120"/>
              <a:cs typeface="Arial" panose="020B0604020202020204" pitchFamily="34" charset="0"/>
            </a:endParaRPr>
          </a:p>
        </p:txBody>
      </p:sp>
      <p:sp>
        <p:nvSpPr>
          <p:cNvPr id="10" name="投影片編號版面配置區 9"/>
          <p:cNvSpPr>
            <a:spLocks noGrp="1"/>
          </p:cNvSpPr>
          <p:nvPr>
            <p:ph type="sldNum" sz="quarter" idx="12"/>
          </p:nvPr>
        </p:nvSpPr>
        <p:spPr/>
        <p:txBody>
          <a:bodyPr/>
          <a:lstStyle/>
          <a:p>
            <a:fld id="{170ADD11-4055-44D3-AD09-D611CD509B89}" type="slidenum">
              <a:rPr kumimoji="0" lang="en-US" smtClean="0"/>
              <a:pPr/>
              <a:t>10</a:t>
            </a:fld>
            <a:endParaRPr kumimoji="0" lang="zh-CN" altLang="en-US"/>
          </a:p>
        </p:txBody>
      </p:sp>
      <p:graphicFrame>
        <p:nvGraphicFramePr>
          <p:cNvPr id="3" name="表格 2">
            <a:extLst>
              <a:ext uri="{FF2B5EF4-FFF2-40B4-BE49-F238E27FC236}">
                <a16:creationId xmlns:a16="http://schemas.microsoft.com/office/drawing/2014/main" id="{B20FCB3B-76BA-E51E-8C72-DEFC7516B728}"/>
              </a:ext>
            </a:extLst>
          </p:cNvPr>
          <p:cNvGraphicFramePr>
            <a:graphicFrameLocks noGrp="1"/>
          </p:cNvGraphicFramePr>
          <p:nvPr>
            <p:extLst>
              <p:ext uri="{D42A27DB-BD31-4B8C-83A1-F6EECF244321}">
                <p14:modId xmlns:p14="http://schemas.microsoft.com/office/powerpoint/2010/main" val="3780636521"/>
              </p:ext>
            </p:extLst>
          </p:nvPr>
        </p:nvGraphicFramePr>
        <p:xfrm>
          <a:off x="899592" y="1404400"/>
          <a:ext cx="7787205" cy="5048939"/>
        </p:xfrm>
        <a:graphic>
          <a:graphicData uri="http://schemas.openxmlformats.org/drawingml/2006/table">
            <a:tbl>
              <a:tblPr/>
              <a:tblGrid>
                <a:gridCol w="2365885">
                  <a:extLst>
                    <a:ext uri="{9D8B030D-6E8A-4147-A177-3AD203B41FA5}">
                      <a16:colId xmlns:a16="http://schemas.microsoft.com/office/drawing/2014/main" val="1268549210"/>
                    </a:ext>
                  </a:extLst>
                </a:gridCol>
                <a:gridCol w="986775">
                  <a:extLst>
                    <a:ext uri="{9D8B030D-6E8A-4147-A177-3AD203B41FA5}">
                      <a16:colId xmlns:a16="http://schemas.microsoft.com/office/drawing/2014/main" val="3748038137"/>
                    </a:ext>
                  </a:extLst>
                </a:gridCol>
                <a:gridCol w="986775">
                  <a:extLst>
                    <a:ext uri="{9D8B030D-6E8A-4147-A177-3AD203B41FA5}">
                      <a16:colId xmlns:a16="http://schemas.microsoft.com/office/drawing/2014/main" val="1134089219"/>
                    </a:ext>
                  </a:extLst>
                </a:gridCol>
                <a:gridCol w="986775">
                  <a:extLst>
                    <a:ext uri="{9D8B030D-6E8A-4147-A177-3AD203B41FA5}">
                      <a16:colId xmlns:a16="http://schemas.microsoft.com/office/drawing/2014/main" val="776197273"/>
                    </a:ext>
                  </a:extLst>
                </a:gridCol>
                <a:gridCol w="986775">
                  <a:extLst>
                    <a:ext uri="{9D8B030D-6E8A-4147-A177-3AD203B41FA5}">
                      <a16:colId xmlns:a16="http://schemas.microsoft.com/office/drawing/2014/main" val="3014419276"/>
                    </a:ext>
                  </a:extLst>
                </a:gridCol>
                <a:gridCol w="1474220">
                  <a:extLst>
                    <a:ext uri="{9D8B030D-6E8A-4147-A177-3AD203B41FA5}">
                      <a16:colId xmlns:a16="http://schemas.microsoft.com/office/drawing/2014/main" val="267733110"/>
                    </a:ext>
                  </a:extLst>
                </a:gridCol>
              </a:tblGrid>
              <a:tr h="227698">
                <a:tc>
                  <a:txBody>
                    <a:bodyPr/>
                    <a:lstStyle/>
                    <a:p>
                      <a:pPr algn="l" fontAlgn="ct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4860" marR="4860" marT="4860" marB="0" anchor="ctr">
                    <a:lnL>
                      <a:noFill/>
                    </a:lnL>
                    <a:lnR>
                      <a:noFill/>
                    </a:lnR>
                    <a:lnT>
                      <a:noFill/>
                    </a:lnT>
                    <a:lnB>
                      <a:noFill/>
                    </a:lnB>
                  </a:tcPr>
                </a:tc>
                <a:tc>
                  <a:txBody>
                    <a:bodyPr/>
                    <a:lstStyle/>
                    <a:p>
                      <a:pPr algn="l" fontAlgn="ct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4860" marR="4860" marT="4860" marB="0" anchor="ctr">
                    <a:lnL>
                      <a:noFill/>
                    </a:lnL>
                    <a:lnR>
                      <a:noFill/>
                    </a:lnR>
                    <a:lnT>
                      <a:noFill/>
                    </a:lnT>
                    <a:lnB>
                      <a:noFill/>
                    </a:lnB>
                  </a:tcPr>
                </a:tc>
                <a:tc>
                  <a:txBody>
                    <a:bodyPr/>
                    <a:lstStyle/>
                    <a:p>
                      <a:pPr algn="l" fontAlgn="ct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4860" marR="4860" marT="4860" marB="0" anchor="ctr">
                    <a:lnL>
                      <a:noFill/>
                    </a:lnL>
                    <a:lnR>
                      <a:noFill/>
                    </a:lnR>
                    <a:lnT>
                      <a:noFill/>
                    </a:lnT>
                    <a:lnB>
                      <a:noFill/>
                    </a:lnB>
                  </a:tcPr>
                </a:tc>
                <a:tc>
                  <a:txBody>
                    <a:bodyPr/>
                    <a:lstStyle/>
                    <a:p>
                      <a:pPr algn="l" fontAlgn="ct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4860" marR="4860" marT="4860" marB="0" anchor="ctr">
                    <a:lnL>
                      <a:noFill/>
                    </a:lnL>
                    <a:lnR>
                      <a:noFill/>
                    </a:lnR>
                    <a:lnT>
                      <a:noFill/>
                    </a:lnT>
                    <a:lnB>
                      <a:noFill/>
                    </a:lnB>
                  </a:tcPr>
                </a:tc>
                <a:tc>
                  <a:txBody>
                    <a:bodyPr/>
                    <a:lstStyle/>
                    <a:p>
                      <a:pPr algn="l" fontAlgn="ct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4860" marR="4860" marT="4860" marB="0" anchor="ctr">
                    <a:lnL>
                      <a:noFill/>
                    </a:lnL>
                    <a:lnR>
                      <a:noFill/>
                    </a:lnR>
                    <a:lnT>
                      <a:noFill/>
                    </a:lnT>
                    <a:lnB>
                      <a:noFill/>
                    </a:lnB>
                  </a:tcPr>
                </a:tc>
                <a:tc>
                  <a:txBody>
                    <a:bodyPr/>
                    <a:lstStyle/>
                    <a:p>
                      <a:pPr algn="r" fontAlgn="ctr"/>
                      <a:r>
                        <a:rPr lang="en-US" sz="1400" b="0" i="0" u="none" strike="noStrike">
                          <a:solidFill>
                            <a:srgbClr val="000000"/>
                          </a:solidFill>
                          <a:effectLst/>
                          <a:latin typeface="Times New Roman" panose="02020603050405020304" pitchFamily="18" charset="0"/>
                          <a:ea typeface="新細明體" panose="02020500000000000000" pitchFamily="18" charset="-120"/>
                        </a:rPr>
                        <a:t>Unit : NT$million</a:t>
                      </a:r>
                    </a:p>
                  </a:txBody>
                  <a:tcPr marL="4860" marR="4860" marT="4860" marB="0" anchor="ctr">
                    <a:lnL>
                      <a:noFill/>
                    </a:lnL>
                    <a:lnR>
                      <a:noFill/>
                    </a:lnR>
                    <a:lnT>
                      <a:noFill/>
                    </a:lnT>
                    <a:lnB>
                      <a:noFill/>
                    </a:lnB>
                  </a:tcPr>
                </a:tc>
                <a:extLst>
                  <a:ext uri="{0D108BD9-81ED-4DB2-BD59-A6C34878D82A}">
                    <a16:rowId xmlns:a16="http://schemas.microsoft.com/office/drawing/2014/main" val="1305091116"/>
                  </a:ext>
                </a:extLst>
              </a:tr>
              <a:tr h="272696">
                <a:tc>
                  <a:txBody>
                    <a:bodyPr/>
                    <a:lstStyle/>
                    <a:p>
                      <a:pPr algn="l" fontAlgn="ctr"/>
                      <a:r>
                        <a:rPr lang="en-US" sz="1400" b="0" i="0" u="none" strike="noStrike">
                          <a:solidFill>
                            <a:srgbClr val="000000"/>
                          </a:solidFill>
                          <a:effectLst/>
                          <a:latin typeface="Times New Roman" panose="02020603050405020304" pitchFamily="18" charset="0"/>
                          <a:ea typeface="新細明體" panose="02020500000000000000" pitchFamily="18" charset="-120"/>
                        </a:rPr>
                        <a:t>Items</a:t>
                      </a:r>
                    </a:p>
                  </a:txBody>
                  <a:tcPr marL="4860" marR="4860" marT="4860" marB="0" anchor="ctr">
                    <a:lnL>
                      <a:noFill/>
                    </a:lnL>
                    <a:lnR>
                      <a:noFill/>
                    </a:lnR>
                    <a:lnT>
                      <a:noFill/>
                    </a:lnT>
                    <a:lnB>
                      <a:noFill/>
                    </a:lnB>
                    <a:solidFill>
                      <a:srgbClr val="70AD47"/>
                    </a:solidFill>
                  </a:tcPr>
                </a:tc>
                <a:tc>
                  <a:txBody>
                    <a:bodyPr/>
                    <a:lstStyle/>
                    <a:p>
                      <a:pPr algn="ctr" fontAlgn="ctr"/>
                      <a:r>
                        <a:rPr lang="en-US" sz="1400" b="0" i="0" u="none" strike="noStrike">
                          <a:solidFill>
                            <a:srgbClr val="000000"/>
                          </a:solidFill>
                          <a:effectLst/>
                          <a:latin typeface="Times New Roman" panose="02020603050405020304" pitchFamily="18" charset="0"/>
                          <a:ea typeface="新細明體" panose="02020500000000000000" pitchFamily="18" charset="-120"/>
                        </a:rPr>
                        <a:t>2022 Q2</a:t>
                      </a:r>
                    </a:p>
                  </a:txBody>
                  <a:tcPr marL="4860" marR="4860" marT="4860" marB="0" anchor="ctr">
                    <a:lnL>
                      <a:noFill/>
                    </a:lnL>
                    <a:lnR>
                      <a:noFill/>
                    </a:lnR>
                    <a:lnT>
                      <a:noFill/>
                    </a:lnT>
                    <a:lnB>
                      <a:noFill/>
                    </a:lnB>
                    <a:solidFill>
                      <a:srgbClr val="70AD47"/>
                    </a:solidFill>
                  </a:tcPr>
                </a:tc>
                <a:tc>
                  <a:txBody>
                    <a:bodyPr/>
                    <a:lstStyle/>
                    <a:p>
                      <a:pPr algn="ct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a:t>
                      </a:r>
                    </a:p>
                  </a:txBody>
                  <a:tcPr marL="4860" marR="4860" marT="4860" marB="0" anchor="ctr">
                    <a:lnL>
                      <a:noFill/>
                    </a:lnL>
                    <a:lnR>
                      <a:noFill/>
                    </a:lnR>
                    <a:lnT>
                      <a:noFill/>
                    </a:lnT>
                    <a:lnB>
                      <a:noFill/>
                    </a:lnB>
                    <a:solidFill>
                      <a:srgbClr val="70AD47"/>
                    </a:solidFill>
                  </a:tcPr>
                </a:tc>
                <a:tc>
                  <a:txBody>
                    <a:bodyPr/>
                    <a:lstStyle/>
                    <a:p>
                      <a:pPr algn="ctr" fontAlgn="ctr"/>
                      <a:r>
                        <a:rPr lang="en-US" sz="1400" b="0" i="0" u="none" strike="noStrike">
                          <a:solidFill>
                            <a:srgbClr val="000000"/>
                          </a:solidFill>
                          <a:effectLst/>
                          <a:latin typeface="Times New Roman" panose="02020603050405020304" pitchFamily="18" charset="0"/>
                          <a:ea typeface="新細明體" panose="02020500000000000000" pitchFamily="18" charset="-120"/>
                        </a:rPr>
                        <a:t>2021 Q2</a:t>
                      </a:r>
                    </a:p>
                  </a:txBody>
                  <a:tcPr marL="4860" marR="4860" marT="4860" marB="0" anchor="ctr">
                    <a:lnL>
                      <a:noFill/>
                    </a:lnL>
                    <a:lnR>
                      <a:noFill/>
                    </a:lnR>
                    <a:lnT>
                      <a:noFill/>
                    </a:lnT>
                    <a:lnB>
                      <a:noFill/>
                    </a:lnB>
                    <a:solidFill>
                      <a:srgbClr val="70AD47"/>
                    </a:solidFill>
                  </a:tcPr>
                </a:tc>
                <a:tc>
                  <a:txBody>
                    <a:bodyPr/>
                    <a:lstStyle/>
                    <a:p>
                      <a:pPr algn="ct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a:t>
                      </a:r>
                    </a:p>
                  </a:txBody>
                  <a:tcPr marL="4860" marR="4860" marT="4860" marB="0" anchor="ctr">
                    <a:lnL>
                      <a:noFill/>
                    </a:lnL>
                    <a:lnR>
                      <a:noFill/>
                    </a:lnR>
                    <a:lnT>
                      <a:noFill/>
                    </a:lnT>
                    <a:lnB>
                      <a:noFill/>
                    </a:lnB>
                    <a:solidFill>
                      <a:srgbClr val="70AD47"/>
                    </a:solidFill>
                  </a:tcPr>
                </a:tc>
                <a:tc>
                  <a:txBody>
                    <a:bodyPr/>
                    <a:lstStyle/>
                    <a:p>
                      <a:pPr algn="ctr" fontAlgn="ctr"/>
                      <a:r>
                        <a:rPr lang="en-US" sz="1400" b="0" i="0" u="none" strike="noStrike">
                          <a:solidFill>
                            <a:srgbClr val="000000"/>
                          </a:solidFill>
                          <a:effectLst/>
                          <a:latin typeface="Times New Roman" panose="02020603050405020304" pitchFamily="18" charset="0"/>
                          <a:ea typeface="新細明體" panose="02020500000000000000" pitchFamily="18" charset="-120"/>
                        </a:rPr>
                        <a:t>Variance</a:t>
                      </a:r>
                    </a:p>
                  </a:txBody>
                  <a:tcPr marL="4860" marR="4860" marT="4860" marB="0" anchor="ctr">
                    <a:lnL>
                      <a:noFill/>
                    </a:lnL>
                    <a:lnR>
                      <a:noFill/>
                    </a:lnR>
                    <a:lnT>
                      <a:noFill/>
                    </a:lnT>
                    <a:lnB>
                      <a:noFill/>
                    </a:lnB>
                    <a:solidFill>
                      <a:srgbClr val="70AD47"/>
                    </a:solidFill>
                  </a:tcPr>
                </a:tc>
                <a:extLst>
                  <a:ext uri="{0D108BD9-81ED-4DB2-BD59-A6C34878D82A}">
                    <a16:rowId xmlns:a16="http://schemas.microsoft.com/office/drawing/2014/main" val="2933874317"/>
                  </a:ext>
                </a:extLst>
              </a:tr>
              <a:tr h="455397">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現金與約當現金</a:t>
                      </a:r>
                      <a:r>
                        <a:rPr lang="zh-TW" altLang="en-US" sz="1400" b="0" i="0" u="none" strike="noStrike">
                          <a:solidFill>
                            <a:srgbClr val="000000"/>
                          </a:solidFill>
                          <a:effectLst/>
                          <a:latin typeface="Times New Roman" panose="02020603050405020304" pitchFamily="18" charset="0"/>
                          <a:ea typeface="新細明體" panose="02020500000000000000" pitchFamily="18" charset="-120"/>
                        </a:rPr>
                        <a:t>                                                            </a:t>
                      </a:r>
                      <a:r>
                        <a:rPr lang="en-US" sz="1400" b="0" i="0" u="none" strike="noStrike">
                          <a:solidFill>
                            <a:srgbClr val="000000"/>
                          </a:solidFill>
                          <a:effectLst/>
                          <a:latin typeface="Times New Roman" panose="02020603050405020304" pitchFamily="18" charset="0"/>
                          <a:ea typeface="新細明體" panose="02020500000000000000" pitchFamily="18" charset="-120"/>
                        </a:rPr>
                        <a:t>Cash &amp; Cash Equivalent</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1,321</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11%</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1,091</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8%</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230 </a:t>
                      </a:r>
                    </a:p>
                  </a:txBody>
                  <a:tcPr marL="4860" marR="4860" marT="4860" marB="0" anchor="ctr">
                    <a:lnL>
                      <a:noFill/>
                    </a:lnL>
                    <a:lnR>
                      <a:noFill/>
                    </a:lnR>
                    <a:lnT>
                      <a:noFill/>
                    </a:lnT>
                    <a:lnB>
                      <a:noFill/>
                    </a:lnB>
                  </a:tcPr>
                </a:tc>
                <a:extLst>
                  <a:ext uri="{0D108BD9-81ED-4DB2-BD59-A6C34878D82A}">
                    <a16:rowId xmlns:a16="http://schemas.microsoft.com/office/drawing/2014/main" val="3894168326"/>
                  </a:ext>
                </a:extLst>
              </a:tr>
              <a:tr h="455397">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存貨</a:t>
                      </a:r>
                      <a:r>
                        <a:rPr lang="zh-TW" altLang="en-US" sz="1400" b="0" i="0" u="none" strike="noStrike">
                          <a:solidFill>
                            <a:srgbClr val="000000"/>
                          </a:solidFill>
                          <a:effectLst/>
                          <a:latin typeface="Times New Roman" panose="02020603050405020304" pitchFamily="18" charset="0"/>
                          <a:ea typeface="新細明體" panose="02020500000000000000" pitchFamily="18" charset="-120"/>
                        </a:rPr>
                        <a:t>                                                                      </a:t>
                      </a:r>
                      <a:r>
                        <a:rPr lang="en-US" sz="1400" b="0" i="0" u="none" strike="noStrike">
                          <a:solidFill>
                            <a:srgbClr val="000000"/>
                          </a:solidFill>
                          <a:effectLst/>
                          <a:latin typeface="Times New Roman" panose="02020603050405020304" pitchFamily="18" charset="0"/>
                          <a:ea typeface="新細明體" panose="02020500000000000000" pitchFamily="18" charset="-120"/>
                        </a:rPr>
                        <a:t>Inventory</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599</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5%</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1,062</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8%</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(463)</a:t>
                      </a:r>
                    </a:p>
                  </a:txBody>
                  <a:tcPr marL="4860" marR="4860" marT="4860" marB="0" anchor="ctr">
                    <a:lnL>
                      <a:noFill/>
                    </a:lnL>
                    <a:lnR>
                      <a:noFill/>
                    </a:lnR>
                    <a:lnT>
                      <a:noFill/>
                    </a:lnT>
                    <a:lnB>
                      <a:noFill/>
                    </a:lnB>
                  </a:tcPr>
                </a:tc>
                <a:extLst>
                  <a:ext uri="{0D108BD9-81ED-4DB2-BD59-A6C34878D82A}">
                    <a16:rowId xmlns:a16="http://schemas.microsoft.com/office/drawing/2014/main" val="3378941000"/>
                  </a:ext>
                </a:extLst>
              </a:tr>
              <a:tr h="455397">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流動資產</a:t>
                      </a:r>
                      <a:r>
                        <a:rPr lang="zh-TW" altLang="en-US" sz="1400" b="0" i="0" u="none" strike="noStrike">
                          <a:solidFill>
                            <a:srgbClr val="000000"/>
                          </a:solidFill>
                          <a:effectLst/>
                          <a:latin typeface="Times New Roman" panose="02020603050405020304" pitchFamily="18" charset="0"/>
                          <a:ea typeface="新細明體" panose="02020500000000000000" pitchFamily="18" charset="-120"/>
                        </a:rPr>
                        <a:t>                                                                   </a:t>
                      </a:r>
                      <a:r>
                        <a:rPr lang="en-US" sz="1400" b="0" i="0" u="none" strike="noStrike">
                          <a:solidFill>
                            <a:srgbClr val="000000"/>
                          </a:solidFill>
                          <a:effectLst/>
                          <a:latin typeface="Times New Roman" panose="02020603050405020304" pitchFamily="18" charset="0"/>
                          <a:ea typeface="新細明體" panose="02020500000000000000" pitchFamily="18" charset="-120"/>
                        </a:rPr>
                        <a:t>Current Asset</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4,935</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43%</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3,036</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23%</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1,899 </a:t>
                      </a:r>
                    </a:p>
                  </a:txBody>
                  <a:tcPr marL="4860" marR="4860" marT="4860" marB="0" anchor="ctr">
                    <a:lnL>
                      <a:noFill/>
                    </a:lnL>
                    <a:lnR>
                      <a:noFill/>
                    </a:lnR>
                    <a:lnT>
                      <a:noFill/>
                    </a:lnT>
                    <a:lnB>
                      <a:noFill/>
                    </a:lnB>
                  </a:tcPr>
                </a:tc>
                <a:extLst>
                  <a:ext uri="{0D108BD9-81ED-4DB2-BD59-A6C34878D82A}">
                    <a16:rowId xmlns:a16="http://schemas.microsoft.com/office/drawing/2014/main" val="2889834787"/>
                  </a:ext>
                </a:extLst>
              </a:tr>
              <a:tr h="455397">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固定資產</a:t>
                      </a:r>
                      <a:r>
                        <a:rPr lang="zh-TW" altLang="en-US" sz="1400" b="0" i="0" u="none" strike="noStrike">
                          <a:solidFill>
                            <a:srgbClr val="000000"/>
                          </a:solidFill>
                          <a:effectLst/>
                          <a:latin typeface="Times New Roman" panose="02020603050405020304" pitchFamily="18" charset="0"/>
                          <a:ea typeface="新細明體" panose="02020500000000000000" pitchFamily="18" charset="-120"/>
                        </a:rPr>
                        <a:t>                                                                      </a:t>
                      </a:r>
                      <a:r>
                        <a:rPr lang="en-US" sz="1400" b="0" i="0" u="none" strike="noStrike">
                          <a:solidFill>
                            <a:srgbClr val="000000"/>
                          </a:solidFill>
                          <a:effectLst/>
                          <a:latin typeface="Times New Roman" panose="02020603050405020304" pitchFamily="18" charset="0"/>
                          <a:ea typeface="新細明體" panose="02020500000000000000" pitchFamily="18" charset="-120"/>
                        </a:rPr>
                        <a:t>Fixed Asset</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6,118</a:t>
                      </a:r>
                    </a:p>
                  </a:txBody>
                  <a:tcPr marL="4860" marR="4860" marT="486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Times New Roman" panose="02020603050405020304" pitchFamily="18" charset="0"/>
                          <a:ea typeface="新細明體" panose="02020500000000000000" pitchFamily="18" charset="-120"/>
                        </a:rPr>
                        <a:t>54%</a:t>
                      </a:r>
                    </a:p>
                  </a:txBody>
                  <a:tcPr marL="4860" marR="4860" marT="486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6,494</a:t>
                      </a:r>
                    </a:p>
                  </a:txBody>
                  <a:tcPr marL="4860" marR="4860" marT="486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50%</a:t>
                      </a:r>
                    </a:p>
                  </a:txBody>
                  <a:tcPr marL="4860" marR="4860" marT="486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(376)</a:t>
                      </a:r>
                    </a:p>
                  </a:txBody>
                  <a:tcPr marL="4860" marR="4860" marT="486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7754"/>
                  </a:ext>
                </a:extLst>
              </a:tr>
              <a:tr h="455397">
                <a:tc>
                  <a:txBody>
                    <a:bodyPr/>
                    <a:lstStyle/>
                    <a:p>
                      <a:pPr algn="l" fontAlgn="ctr"/>
                      <a:r>
                        <a:rPr lang="zh-TW" altLang="en-US" sz="1400" b="1" i="0" u="none" strike="noStrike">
                          <a:solidFill>
                            <a:srgbClr val="000000"/>
                          </a:solidFill>
                          <a:effectLst/>
                          <a:latin typeface="標楷體" panose="03000509000000000000" pitchFamily="65" charset="-120"/>
                          <a:ea typeface="標楷體" panose="03000509000000000000" pitchFamily="65" charset="-120"/>
                        </a:rPr>
                        <a:t>資產總計</a:t>
                      </a:r>
                      <a:r>
                        <a:rPr lang="zh-TW" altLang="en-US" sz="1400" b="1" i="0" u="none" strike="noStrike">
                          <a:solidFill>
                            <a:srgbClr val="000000"/>
                          </a:solidFill>
                          <a:effectLst/>
                          <a:latin typeface="Times New Roman" panose="02020603050405020304" pitchFamily="18" charset="0"/>
                          <a:ea typeface="新細明體" panose="02020500000000000000" pitchFamily="18" charset="-120"/>
                        </a:rPr>
                        <a:t>                                                                    </a:t>
                      </a:r>
                      <a:r>
                        <a:rPr lang="en-US" sz="1400" b="1" i="0" u="none" strike="noStrike">
                          <a:solidFill>
                            <a:srgbClr val="000000"/>
                          </a:solidFill>
                          <a:effectLst/>
                          <a:latin typeface="Times New Roman" panose="02020603050405020304" pitchFamily="18" charset="0"/>
                          <a:ea typeface="新細明體" panose="02020500000000000000" pitchFamily="18" charset="-120"/>
                        </a:rPr>
                        <a:t>Total Assets</a:t>
                      </a:r>
                    </a:p>
                  </a:txBody>
                  <a:tcPr marL="4860" marR="4860" marT="4860" marB="0" anchor="ctr">
                    <a:lnL>
                      <a:noFill/>
                    </a:lnL>
                    <a:lnR>
                      <a:noFill/>
                    </a:lnR>
                    <a:lnT>
                      <a:noFill/>
                    </a:lnT>
                    <a:lnB>
                      <a:noFill/>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11,367</a:t>
                      </a:r>
                    </a:p>
                  </a:txBody>
                  <a:tcPr marL="4860" marR="4860" marT="486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100%</a:t>
                      </a:r>
                    </a:p>
                  </a:txBody>
                  <a:tcPr marL="4860" marR="4860" marT="486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12,950</a:t>
                      </a:r>
                    </a:p>
                  </a:txBody>
                  <a:tcPr marL="4860" marR="4860" marT="486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100%</a:t>
                      </a:r>
                    </a:p>
                  </a:txBody>
                  <a:tcPr marL="4860" marR="4860" marT="486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(1,583)</a:t>
                      </a:r>
                    </a:p>
                  </a:txBody>
                  <a:tcPr marL="4860" marR="4860" marT="486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642157130"/>
                  </a:ext>
                </a:extLst>
              </a:tr>
              <a:tr h="460818">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短期借款</a:t>
                      </a:r>
                      <a:r>
                        <a:rPr lang="zh-TW" altLang="en-US" sz="1400" b="0" i="0" u="none" strike="noStrike">
                          <a:solidFill>
                            <a:srgbClr val="000000"/>
                          </a:solidFill>
                          <a:effectLst/>
                          <a:latin typeface="Times New Roman" panose="02020603050405020304" pitchFamily="18" charset="0"/>
                          <a:ea typeface="新細明體" panose="02020500000000000000" pitchFamily="18" charset="-120"/>
                        </a:rPr>
                        <a:t>                                                                   </a:t>
                      </a:r>
                      <a:r>
                        <a:rPr lang="en-US" sz="1400" b="0" i="0" u="none" strike="noStrike">
                          <a:solidFill>
                            <a:srgbClr val="000000"/>
                          </a:solidFill>
                          <a:effectLst/>
                          <a:latin typeface="Times New Roman" panose="02020603050405020304" pitchFamily="18" charset="0"/>
                          <a:ea typeface="新細明體" panose="02020500000000000000" pitchFamily="18" charset="-120"/>
                        </a:rPr>
                        <a:t>Short-Term Loan</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1,236</a:t>
                      </a:r>
                    </a:p>
                  </a:txBody>
                  <a:tcPr marL="4860" marR="4860" marT="486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11%</a:t>
                      </a:r>
                    </a:p>
                  </a:txBody>
                  <a:tcPr marL="4860" marR="4860" marT="486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1,326</a:t>
                      </a:r>
                    </a:p>
                  </a:txBody>
                  <a:tcPr marL="4860" marR="4860" marT="486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10%</a:t>
                      </a:r>
                    </a:p>
                  </a:txBody>
                  <a:tcPr marL="4860" marR="4860" marT="486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(91)</a:t>
                      </a:r>
                    </a:p>
                  </a:txBody>
                  <a:tcPr marL="4860" marR="4860" marT="4860"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3499647"/>
                  </a:ext>
                </a:extLst>
              </a:tr>
              <a:tr h="455397">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長期借款</a:t>
                      </a:r>
                      <a:r>
                        <a:rPr lang="zh-TW" altLang="en-US" sz="1400" b="0" i="0" u="none" strike="noStrike">
                          <a:solidFill>
                            <a:srgbClr val="000000"/>
                          </a:solidFill>
                          <a:effectLst/>
                          <a:latin typeface="Times New Roman" panose="02020603050405020304" pitchFamily="18" charset="0"/>
                          <a:ea typeface="新細明體" panose="02020500000000000000" pitchFamily="18" charset="-120"/>
                        </a:rPr>
                        <a:t>                                                                     </a:t>
                      </a:r>
                      <a:r>
                        <a:rPr lang="en-US" sz="1400" b="0" i="0" u="none" strike="noStrike">
                          <a:solidFill>
                            <a:srgbClr val="000000"/>
                          </a:solidFill>
                          <a:effectLst/>
                          <a:latin typeface="Times New Roman" panose="02020603050405020304" pitchFamily="18" charset="0"/>
                          <a:ea typeface="新細明體" panose="02020500000000000000" pitchFamily="18" charset="-120"/>
                        </a:rPr>
                        <a:t>Long-Term Loan</a:t>
                      </a:r>
                    </a:p>
                  </a:txBody>
                  <a:tcPr marL="4860" marR="4860" marT="4860"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3,626</a:t>
                      </a:r>
                    </a:p>
                  </a:txBody>
                  <a:tcPr marL="4860" marR="4860" marT="486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32%</a:t>
                      </a:r>
                    </a:p>
                  </a:txBody>
                  <a:tcPr marL="4860" marR="4860" marT="486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3,940</a:t>
                      </a:r>
                    </a:p>
                  </a:txBody>
                  <a:tcPr marL="4860" marR="4860" marT="486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30%</a:t>
                      </a:r>
                    </a:p>
                  </a:txBody>
                  <a:tcPr marL="4860" marR="4860" marT="486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(314)</a:t>
                      </a:r>
                    </a:p>
                  </a:txBody>
                  <a:tcPr marL="4860" marR="4860" marT="486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173160"/>
                  </a:ext>
                </a:extLst>
              </a:tr>
              <a:tr h="449974">
                <a:tc>
                  <a:txBody>
                    <a:bodyPr/>
                    <a:lstStyle/>
                    <a:p>
                      <a:pPr algn="l" fontAlgn="ctr"/>
                      <a:r>
                        <a:rPr lang="zh-TW" altLang="en-US" sz="1400" b="1" i="0" u="none" strike="noStrike">
                          <a:solidFill>
                            <a:srgbClr val="000000"/>
                          </a:solidFill>
                          <a:effectLst/>
                          <a:latin typeface="標楷體" panose="03000509000000000000" pitchFamily="65" charset="-120"/>
                          <a:ea typeface="標楷體" panose="03000509000000000000" pitchFamily="65" charset="-120"/>
                        </a:rPr>
                        <a:t>負債總計</a:t>
                      </a:r>
                      <a:r>
                        <a:rPr lang="zh-TW" altLang="en-US" sz="1400" b="1" i="0" u="none" strike="noStrike">
                          <a:solidFill>
                            <a:srgbClr val="000000"/>
                          </a:solidFill>
                          <a:effectLst/>
                          <a:latin typeface="Times New Roman" panose="02020603050405020304" pitchFamily="18" charset="0"/>
                          <a:ea typeface="新細明體" panose="02020500000000000000" pitchFamily="18" charset="-120"/>
                        </a:rPr>
                        <a:t>                                                                     </a:t>
                      </a:r>
                      <a:r>
                        <a:rPr lang="en-US" sz="1400" b="1" i="0" u="none" strike="noStrike">
                          <a:solidFill>
                            <a:srgbClr val="000000"/>
                          </a:solidFill>
                          <a:effectLst/>
                          <a:latin typeface="Times New Roman" panose="02020603050405020304" pitchFamily="18" charset="0"/>
                          <a:ea typeface="新細明體" panose="02020500000000000000" pitchFamily="18" charset="-120"/>
                        </a:rPr>
                        <a:t>Total Liabilities</a:t>
                      </a:r>
                    </a:p>
                  </a:txBody>
                  <a:tcPr marL="4860" marR="4860" marT="4860" marB="0" anchor="ctr">
                    <a:lnL>
                      <a:noFill/>
                    </a:lnL>
                    <a:lnR>
                      <a:noFill/>
                    </a:lnR>
                    <a:lnT>
                      <a:noFill/>
                    </a:lnT>
                    <a:lnB>
                      <a:noFill/>
                    </a:lnB>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6,347</a:t>
                      </a:r>
                    </a:p>
                  </a:txBody>
                  <a:tcPr marL="4860" marR="4860" marT="486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56%</a:t>
                      </a:r>
                    </a:p>
                  </a:txBody>
                  <a:tcPr marL="4860" marR="4860" marT="486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6,776</a:t>
                      </a:r>
                    </a:p>
                  </a:txBody>
                  <a:tcPr marL="4860" marR="4860" marT="486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52%</a:t>
                      </a:r>
                    </a:p>
                  </a:txBody>
                  <a:tcPr marL="4860" marR="4860" marT="486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(429)</a:t>
                      </a:r>
                    </a:p>
                  </a:txBody>
                  <a:tcPr marL="4860" marR="4860" marT="486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099853"/>
                  </a:ext>
                </a:extLst>
              </a:tr>
              <a:tr h="449974">
                <a:tc>
                  <a:txBody>
                    <a:bodyPr/>
                    <a:lstStyle/>
                    <a:p>
                      <a:pPr algn="l" fontAlgn="ctr"/>
                      <a:r>
                        <a:rPr lang="zh-TW" altLang="en-US" sz="1400" b="1" i="0" u="none" strike="noStrike">
                          <a:solidFill>
                            <a:srgbClr val="000000"/>
                          </a:solidFill>
                          <a:effectLst/>
                          <a:latin typeface="標楷體" panose="03000509000000000000" pitchFamily="65" charset="-120"/>
                          <a:ea typeface="標楷體" panose="03000509000000000000" pitchFamily="65" charset="-120"/>
                        </a:rPr>
                        <a:t>股東權益總計</a:t>
                      </a:r>
                      <a:r>
                        <a:rPr lang="zh-TW" altLang="en-US" sz="1400" b="1" i="0" u="none" strike="noStrike">
                          <a:solidFill>
                            <a:srgbClr val="000000"/>
                          </a:solidFill>
                          <a:effectLst/>
                          <a:latin typeface="Times New Roman" panose="02020603050405020304" pitchFamily="18" charset="0"/>
                          <a:ea typeface="新細明體" panose="02020500000000000000" pitchFamily="18" charset="-120"/>
                        </a:rPr>
                        <a:t>                                                </a:t>
                      </a:r>
                      <a:r>
                        <a:rPr lang="en-US" sz="1400" b="1" i="0" u="none" strike="noStrike">
                          <a:solidFill>
                            <a:srgbClr val="000000"/>
                          </a:solidFill>
                          <a:effectLst/>
                          <a:latin typeface="Times New Roman" panose="02020603050405020304" pitchFamily="18" charset="0"/>
                          <a:ea typeface="新細明體" panose="02020500000000000000" pitchFamily="18" charset="-120"/>
                        </a:rPr>
                        <a:t>Stocksholders' Equity</a:t>
                      </a:r>
                    </a:p>
                  </a:txBody>
                  <a:tcPr marL="4860" marR="4860" marT="4860" marB="0" anchor="ctr">
                    <a:lnL>
                      <a:noFill/>
                    </a:lnL>
                    <a:lnR>
                      <a:noFill/>
                    </a:lnR>
                    <a:lnT>
                      <a:noFill/>
                    </a:lnT>
                    <a:lnB>
                      <a:noFill/>
                    </a:lnB>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5,020</a:t>
                      </a:r>
                    </a:p>
                  </a:txBody>
                  <a:tcPr marL="4860" marR="4860" marT="486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44%</a:t>
                      </a:r>
                    </a:p>
                  </a:txBody>
                  <a:tcPr marL="4860" marR="4860" marT="486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6,174</a:t>
                      </a:r>
                    </a:p>
                  </a:txBody>
                  <a:tcPr marL="4860" marR="4860" marT="486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48%</a:t>
                      </a:r>
                    </a:p>
                  </a:txBody>
                  <a:tcPr marL="4860" marR="4860" marT="486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(1,154)</a:t>
                      </a:r>
                    </a:p>
                  </a:txBody>
                  <a:tcPr marL="4860" marR="4860" marT="486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584290"/>
                  </a:ext>
                </a:extLst>
              </a:tr>
              <a:tr h="455397">
                <a:tc>
                  <a:txBody>
                    <a:bodyPr/>
                    <a:lstStyle/>
                    <a:p>
                      <a:pPr algn="l" fontAlgn="ctr"/>
                      <a:r>
                        <a:rPr lang="zh-TW" altLang="en-US" sz="1400" b="1" i="0" u="none" strike="noStrike">
                          <a:solidFill>
                            <a:srgbClr val="000000"/>
                          </a:solidFill>
                          <a:effectLst/>
                          <a:latin typeface="標楷體" panose="03000509000000000000" pitchFamily="65" charset="-120"/>
                          <a:ea typeface="標楷體" panose="03000509000000000000" pitchFamily="65" charset="-120"/>
                        </a:rPr>
                        <a:t>負債及股東權益總計</a:t>
                      </a:r>
                      <a:r>
                        <a:rPr lang="zh-TW" altLang="en-US" sz="1400" b="1" i="0" u="none" strike="noStrike">
                          <a:solidFill>
                            <a:srgbClr val="000000"/>
                          </a:solidFill>
                          <a:effectLst/>
                          <a:latin typeface="Times New Roman" panose="02020603050405020304" pitchFamily="18" charset="0"/>
                          <a:ea typeface="新細明體" panose="02020500000000000000" pitchFamily="18" charset="-120"/>
                        </a:rPr>
                        <a:t>                                                     </a:t>
                      </a:r>
                      <a:r>
                        <a:rPr lang="en-US" sz="1400" b="1" i="0" u="none" strike="noStrike">
                          <a:solidFill>
                            <a:srgbClr val="000000"/>
                          </a:solidFill>
                          <a:effectLst/>
                          <a:latin typeface="Times New Roman" panose="02020603050405020304" pitchFamily="18" charset="0"/>
                          <a:ea typeface="新細明體" panose="02020500000000000000" pitchFamily="18" charset="-120"/>
                        </a:rPr>
                        <a:t>Total Liabilities &amp; Equity</a:t>
                      </a:r>
                    </a:p>
                  </a:txBody>
                  <a:tcPr marL="4860" marR="4860" marT="4860" marB="0" anchor="ctr">
                    <a:lnL>
                      <a:noFill/>
                    </a:lnL>
                    <a:lnR>
                      <a:noFill/>
                    </a:lnR>
                    <a:lnT>
                      <a:noFill/>
                    </a:lnT>
                    <a:lnB>
                      <a:noFill/>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11,367</a:t>
                      </a:r>
                    </a:p>
                  </a:txBody>
                  <a:tcPr marL="4860" marR="4860" marT="486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100%</a:t>
                      </a:r>
                    </a:p>
                  </a:txBody>
                  <a:tcPr marL="4860" marR="4860" marT="486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12,950</a:t>
                      </a:r>
                    </a:p>
                  </a:txBody>
                  <a:tcPr marL="4860" marR="4860" marT="486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100%</a:t>
                      </a:r>
                    </a:p>
                  </a:txBody>
                  <a:tcPr marL="4860" marR="4860" marT="486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dirty="0">
                          <a:solidFill>
                            <a:srgbClr val="000000"/>
                          </a:solidFill>
                          <a:effectLst/>
                          <a:latin typeface="Times New Roman" panose="02020603050405020304" pitchFamily="18" charset="0"/>
                          <a:ea typeface="新細明體" panose="02020500000000000000" pitchFamily="18" charset="-120"/>
                        </a:rPr>
                        <a:t>(1,583)</a:t>
                      </a:r>
                    </a:p>
                  </a:txBody>
                  <a:tcPr marL="4860" marR="4860" marT="486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28218929"/>
                  </a:ext>
                </a:extLst>
              </a:tr>
            </a:tbl>
          </a:graphicData>
        </a:graphic>
      </p:graphicFrame>
    </p:spTree>
    <p:extLst>
      <p:ext uri="{BB962C8B-B14F-4D97-AF65-F5344CB8AC3E}">
        <p14:creationId xmlns:p14="http://schemas.microsoft.com/office/powerpoint/2010/main" val="314341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 y="0"/>
            <a:ext cx="9140464" cy="6858000"/>
          </a:xfrm>
          <a:prstGeom prst="rect">
            <a:avLst/>
          </a:prstGeom>
        </p:spPr>
      </p:pic>
      <p:graphicFrame>
        <p:nvGraphicFramePr>
          <p:cNvPr id="2" name="資料庫圖表 1">
            <a:extLst>
              <a:ext uri="{FF2B5EF4-FFF2-40B4-BE49-F238E27FC236}">
                <a16:creationId xmlns:a16="http://schemas.microsoft.com/office/drawing/2014/main" id="{48E7DE1E-1189-489F-A5F7-F867794833AC}"/>
              </a:ext>
            </a:extLst>
          </p:cNvPr>
          <p:cNvGraphicFramePr/>
          <p:nvPr/>
        </p:nvGraphicFramePr>
        <p:xfrm>
          <a:off x="71406" y="476672"/>
          <a:ext cx="8565356" cy="6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標題 1"/>
          <p:cNvSpPr txBox="1">
            <a:spLocks/>
          </p:cNvSpPr>
          <p:nvPr/>
        </p:nvSpPr>
        <p:spPr>
          <a:xfrm>
            <a:off x="179512" y="349920"/>
            <a:ext cx="8565356" cy="558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endParaRPr lang="zh-TW" altLang="en-US" sz="3200" b="1" kern="0" dirty="0">
              <a:latin typeface="新細明體" panose="02020500000000000000" pitchFamily="18" charset="-120"/>
              <a:ea typeface="新細明體" panose="02020500000000000000" pitchFamily="18" charset="-120"/>
            </a:endParaRPr>
          </a:p>
        </p:txBody>
      </p:sp>
      <p:sp>
        <p:nvSpPr>
          <p:cNvPr id="5" name="Rectangle 6"/>
          <p:cNvSpPr txBox="1">
            <a:spLocks noChangeArrowheads="1"/>
          </p:cNvSpPr>
          <p:nvPr/>
        </p:nvSpPr>
        <p:spPr>
          <a:xfrm>
            <a:off x="650702" y="1385392"/>
            <a:ext cx="7881738" cy="5100496"/>
          </a:xfrm>
          <a:prstGeom prst="rect">
            <a:avLst/>
          </a:prstGeom>
          <a:noFill/>
        </p:spPr>
        <p:txBody>
          <a:bodyPr/>
          <a:lstStyle/>
          <a:p>
            <a:pPr>
              <a:defRPr/>
            </a:pPr>
            <a:r>
              <a:rPr lang="en-US" altLang="zh-TW" sz="3200" b="1" dirty="0">
                <a:ea typeface="標楷體" pitchFamily="65" charset="-120"/>
                <a:cs typeface="Times New Roman" panose="02020603050405020304" pitchFamily="18" charset="0"/>
              </a:rPr>
              <a:t>   4. </a:t>
            </a:r>
            <a:r>
              <a:rPr lang="zh-TW" altLang="en-US" sz="3200" b="1" dirty="0">
                <a:ea typeface="標楷體" pitchFamily="65" charset="-120"/>
                <a:cs typeface="Times New Roman" panose="02020603050405020304" pitchFamily="18" charset="0"/>
              </a:rPr>
              <a:t>未來展望</a:t>
            </a:r>
            <a:endParaRPr lang="en-US" altLang="zh-TW" sz="3200" b="1" dirty="0">
              <a:ea typeface="標楷體" pitchFamily="65" charset="-120"/>
              <a:cs typeface="Times New Roman" panose="02020603050405020304" pitchFamily="18" charset="0"/>
            </a:endParaRPr>
          </a:p>
          <a:p>
            <a:pPr>
              <a:defRPr/>
            </a:pPr>
            <a:endParaRPr lang="en-US" altLang="zh-TW" sz="1600" b="1" dirty="0">
              <a:ea typeface="標楷體" pitchFamily="65" charset="-120"/>
              <a:cs typeface="Times New Roman" panose="02020603050405020304" pitchFamily="18" charset="0"/>
            </a:endParaRPr>
          </a:p>
          <a:p>
            <a:pPr marL="892175" indent="-457200">
              <a:buFont typeface="Wingdings" panose="05000000000000000000" pitchFamily="2" charset="2"/>
              <a:buChar char="Ø"/>
              <a:defRPr/>
            </a:pPr>
            <a:r>
              <a:rPr lang="zh-TW" altLang="en-US" sz="2600" kern="0" dirty="0">
                <a:ea typeface="標楷體" pitchFamily="65" charset="-120"/>
                <a:cs typeface="Times New Roman" panose="02020603050405020304" pitchFamily="18" charset="0"/>
              </a:rPr>
              <a:t>營運面：</a:t>
            </a:r>
            <a:endParaRPr lang="en-US" altLang="zh-TW" sz="2600" kern="0" dirty="0">
              <a:ea typeface="標楷體" pitchFamily="65" charset="-120"/>
              <a:cs typeface="Times New Roman" panose="02020603050405020304" pitchFamily="18" charset="0"/>
            </a:endParaRPr>
          </a:p>
          <a:p>
            <a:pPr marL="1349375" indent="-457200">
              <a:buFont typeface="Wingdings" panose="05000000000000000000" pitchFamily="2" charset="2"/>
              <a:buChar char="l"/>
              <a:defRPr/>
            </a:pPr>
            <a:r>
              <a:rPr lang="zh-TW" altLang="en-US" sz="2600" kern="0" dirty="0">
                <a:ea typeface="標楷體" pitchFamily="65" charset="-120"/>
                <a:cs typeface="Times New Roman" panose="02020603050405020304" pitchFamily="18" charset="0"/>
              </a:rPr>
              <a:t>全球布局，積極拓展美國以外市場，並開發美國當地</a:t>
            </a:r>
            <a:r>
              <a:rPr lang="en-US" altLang="zh-TW" sz="2600" kern="0" dirty="0">
                <a:ea typeface="標楷體" pitchFamily="65" charset="-120"/>
                <a:cs typeface="Times New Roman" panose="02020603050405020304" pitchFamily="18" charset="0"/>
              </a:rPr>
              <a:t>NON</a:t>
            </a:r>
            <a:r>
              <a:rPr lang="zh-TW" altLang="en-US" sz="2600" kern="0" dirty="0">
                <a:ea typeface="標楷體" pitchFamily="65" charset="-120"/>
                <a:cs typeface="Times New Roman" panose="02020603050405020304" pitchFamily="18" charset="0"/>
              </a:rPr>
              <a:t> </a:t>
            </a:r>
            <a:r>
              <a:rPr lang="en-US" altLang="zh-TW" sz="2600" kern="0" dirty="0">
                <a:ea typeface="標楷體" pitchFamily="65" charset="-120"/>
                <a:cs typeface="Times New Roman" panose="02020603050405020304" pitchFamily="18" charset="0"/>
              </a:rPr>
              <a:t>DOT</a:t>
            </a:r>
            <a:r>
              <a:rPr lang="zh-TW" altLang="en-US" sz="2600" kern="0" dirty="0">
                <a:ea typeface="標楷體" pitchFamily="65" charset="-120"/>
                <a:cs typeface="Times New Roman" panose="02020603050405020304" pitchFamily="18" charset="0"/>
              </a:rPr>
              <a:t>輪胎客戶。</a:t>
            </a:r>
            <a:endParaRPr lang="en-US" altLang="zh-TW" sz="2600" kern="0" dirty="0">
              <a:ea typeface="標楷體" pitchFamily="65" charset="-120"/>
              <a:cs typeface="Times New Roman" panose="02020603050405020304" pitchFamily="18" charset="0"/>
            </a:endParaRPr>
          </a:p>
          <a:p>
            <a:pPr marL="1349375" indent="-457200">
              <a:buFont typeface="Wingdings" panose="05000000000000000000" pitchFamily="2" charset="2"/>
              <a:buChar char="l"/>
              <a:defRPr/>
            </a:pPr>
            <a:r>
              <a:rPr lang="zh-TW" altLang="en-US" sz="2600" kern="0" dirty="0">
                <a:ea typeface="標楷體" pitchFamily="65" charset="-120"/>
                <a:cs typeface="Times New Roman" panose="02020603050405020304" pitchFamily="18" charset="0"/>
              </a:rPr>
              <a:t>開發</a:t>
            </a:r>
            <a:r>
              <a:rPr lang="en-US" altLang="zh-TW" sz="2600" kern="0" dirty="0">
                <a:ea typeface="標楷體" pitchFamily="65" charset="-120"/>
                <a:cs typeface="Times New Roman" panose="02020603050405020304" pitchFamily="18" charset="0"/>
              </a:rPr>
              <a:t>UTV</a:t>
            </a:r>
            <a:r>
              <a:rPr lang="zh-TW" altLang="en-US" sz="2600" kern="0" dirty="0">
                <a:ea typeface="標楷體" pitchFamily="65" charset="-120"/>
                <a:cs typeface="Times New Roman" panose="02020603050405020304" pitchFamily="18" charset="0"/>
              </a:rPr>
              <a:t>、</a:t>
            </a:r>
            <a:r>
              <a:rPr lang="en-US" altLang="zh-TW" sz="2600" kern="0" dirty="0">
                <a:ea typeface="標楷體" pitchFamily="65" charset="-120"/>
                <a:cs typeface="Times New Roman" panose="02020603050405020304" pitchFamily="18" charset="0"/>
              </a:rPr>
              <a:t>ATV</a:t>
            </a:r>
            <a:r>
              <a:rPr lang="zh-TW" altLang="en-US" sz="2600" kern="0" dirty="0">
                <a:ea typeface="標楷體" pitchFamily="65" charset="-120"/>
                <a:cs typeface="Times New Roman" panose="02020603050405020304" pitchFamily="18" charset="0"/>
              </a:rPr>
              <a:t>及</a:t>
            </a:r>
            <a:r>
              <a:rPr lang="en-US" altLang="zh-TW" sz="2600" kern="0" dirty="0">
                <a:ea typeface="標楷體" pitchFamily="65" charset="-120"/>
                <a:cs typeface="Times New Roman" panose="02020603050405020304" pitchFamily="18" charset="0"/>
              </a:rPr>
              <a:t>Drag Radial</a:t>
            </a:r>
            <a:r>
              <a:rPr lang="zh-TW" altLang="en-US" sz="2600" kern="0" dirty="0">
                <a:ea typeface="標楷體" pitchFamily="65" charset="-120"/>
                <a:cs typeface="Times New Roman" panose="02020603050405020304" pitchFamily="18" charset="0"/>
              </a:rPr>
              <a:t>等特殊輪胎。</a:t>
            </a:r>
            <a:endParaRPr lang="en-US" altLang="zh-TW" sz="2600" kern="0" dirty="0">
              <a:ea typeface="標楷體" pitchFamily="65" charset="-120"/>
              <a:cs typeface="Times New Roman" panose="02020603050405020304" pitchFamily="18" charset="0"/>
            </a:endParaRPr>
          </a:p>
          <a:p>
            <a:pPr marL="1349375" indent="-457200">
              <a:buFont typeface="Wingdings" panose="05000000000000000000" pitchFamily="2" charset="2"/>
              <a:buChar char="l"/>
              <a:defRPr/>
            </a:pPr>
            <a:r>
              <a:rPr lang="zh-TW" altLang="en-US" sz="2600" kern="0" dirty="0">
                <a:ea typeface="標楷體" pitchFamily="65" charset="-120"/>
                <a:cs typeface="Times New Roman" panose="02020603050405020304" pitchFamily="18" charset="0"/>
              </a:rPr>
              <a:t>延續美國區域之銷售，尋求海外代工生產自有品牌</a:t>
            </a:r>
            <a:r>
              <a:rPr lang="en-US" altLang="zh-TW" sz="2600" kern="0" dirty="0">
                <a:ea typeface="標楷體" pitchFamily="65" charset="-120"/>
                <a:cs typeface="Times New Roman" panose="02020603050405020304" pitchFamily="18" charset="0"/>
              </a:rPr>
              <a:t>(PCR</a:t>
            </a:r>
            <a:r>
              <a:rPr lang="zh-TW" altLang="en-US" sz="2600" kern="0" dirty="0">
                <a:ea typeface="標楷體" pitchFamily="65" charset="-120"/>
                <a:cs typeface="Times New Roman" panose="02020603050405020304" pitchFamily="18" charset="0"/>
              </a:rPr>
              <a:t>、</a:t>
            </a:r>
            <a:r>
              <a:rPr lang="en-US" altLang="zh-TW" sz="2600" kern="0" dirty="0">
                <a:ea typeface="標楷體" pitchFamily="65" charset="-120"/>
                <a:cs typeface="Times New Roman" panose="02020603050405020304" pitchFamily="18" charset="0"/>
              </a:rPr>
              <a:t>LT)</a:t>
            </a:r>
            <a:r>
              <a:rPr lang="zh-TW" altLang="en-US" sz="2600" kern="0" dirty="0">
                <a:ea typeface="標楷體" pitchFamily="65" charset="-120"/>
                <a:cs typeface="Times New Roman" panose="02020603050405020304" pitchFamily="18" charset="0"/>
              </a:rPr>
              <a:t> 。</a:t>
            </a:r>
            <a:endParaRPr lang="en-US" altLang="zh-TW" sz="2600" kern="0" dirty="0">
              <a:ea typeface="標楷體" pitchFamily="65" charset="-120"/>
              <a:cs typeface="Times New Roman" panose="02020603050405020304" pitchFamily="18" charset="0"/>
            </a:endParaRPr>
          </a:p>
          <a:p>
            <a:pPr marL="1349375" indent="-457200">
              <a:buFont typeface="Wingdings" panose="05000000000000000000" pitchFamily="2" charset="2"/>
              <a:buChar char="l"/>
              <a:defRPr/>
            </a:pPr>
            <a:r>
              <a:rPr lang="zh-TW" altLang="en-US" sz="2600" kern="0" dirty="0">
                <a:ea typeface="標楷體" pitchFamily="65" charset="-120"/>
                <a:cs typeface="Times New Roman" panose="02020603050405020304" pitchFamily="18" charset="0"/>
              </a:rPr>
              <a:t>觀音廠承接代工訂單以填補產能。</a:t>
            </a:r>
            <a:endParaRPr lang="en-US" altLang="zh-TW" sz="2600" kern="0" dirty="0">
              <a:ea typeface="標楷體" pitchFamily="65" charset="-120"/>
              <a:cs typeface="Times New Roman" panose="02020603050405020304" pitchFamily="18" charset="0"/>
            </a:endParaRPr>
          </a:p>
          <a:p>
            <a:pPr marL="892175" indent="-457200">
              <a:buFont typeface="Wingdings" panose="05000000000000000000" pitchFamily="2" charset="2"/>
              <a:buChar char="Ø"/>
              <a:defRPr/>
            </a:pPr>
            <a:r>
              <a:rPr lang="zh-TW" altLang="en-US" sz="2600" kern="0" dirty="0">
                <a:ea typeface="標楷體" pitchFamily="65" charset="-120"/>
                <a:cs typeface="Times New Roman" panose="02020603050405020304" pitchFamily="18" charset="0"/>
              </a:rPr>
              <a:t>資產面：</a:t>
            </a:r>
            <a:endParaRPr lang="en-US" altLang="zh-TW" sz="2600" kern="0" dirty="0">
              <a:ea typeface="標楷體" pitchFamily="65" charset="-120"/>
              <a:cs typeface="Times New Roman" panose="02020603050405020304" pitchFamily="18" charset="0"/>
            </a:endParaRPr>
          </a:p>
          <a:p>
            <a:pPr marL="1349375" indent="-457200" defTabSz="1074738">
              <a:buFont typeface="Wingdings" panose="05000000000000000000" pitchFamily="2" charset="2"/>
              <a:buChar char="l"/>
              <a:defRPr/>
            </a:pPr>
            <a:r>
              <a:rPr lang="zh-TW" altLang="en-US" sz="2600" kern="0" dirty="0">
                <a:ea typeface="標楷體" pitchFamily="65" charset="-120"/>
                <a:cs typeface="Times New Roman" panose="02020603050405020304" pitchFamily="18" charset="0"/>
              </a:rPr>
              <a:t>依自辦市地重劃計畫執行專案。</a:t>
            </a:r>
            <a:endParaRPr lang="en-US" altLang="zh-TW" sz="2600" kern="0" dirty="0">
              <a:ea typeface="標楷體" pitchFamily="65" charset="-120"/>
              <a:cs typeface="Times New Roman" panose="02020603050405020304" pitchFamily="18" charset="0"/>
            </a:endParaRPr>
          </a:p>
          <a:p>
            <a:pPr marL="1349375" indent="-457200" defTabSz="1074738">
              <a:buFont typeface="Wingdings" panose="05000000000000000000" pitchFamily="2" charset="2"/>
              <a:buChar char="l"/>
              <a:defRPr/>
            </a:pPr>
            <a:r>
              <a:rPr lang="zh-TW" altLang="en-US" sz="2600" kern="0" dirty="0">
                <a:ea typeface="標楷體" pitchFamily="65" charset="-120"/>
                <a:cs typeface="Times New Roman" panose="02020603050405020304" pitchFamily="18" charset="0"/>
              </a:rPr>
              <a:t>中壢廠及工商綜合區土地開發或處分。</a:t>
            </a:r>
            <a:endParaRPr lang="en-US" altLang="zh-TW" sz="2600" kern="0" dirty="0">
              <a:ea typeface="標楷體" pitchFamily="65" charset="-120"/>
              <a:cs typeface="Times New Roman" panose="02020603050405020304" pitchFamily="18" charset="0"/>
            </a:endParaRPr>
          </a:p>
          <a:p>
            <a:pPr marL="1349375" indent="-457200" defTabSz="1074738">
              <a:buFont typeface="Wingdings" panose="05000000000000000000" pitchFamily="2" charset="2"/>
              <a:buChar char="l"/>
              <a:defRPr/>
            </a:pPr>
            <a:endParaRPr lang="zh-CN" altLang="en-US" sz="2800" kern="0" dirty="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63655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8A5140FD-D673-4E78-80DC-17487073D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5" y="-24118"/>
            <a:ext cx="9144000" cy="6858000"/>
          </a:xfrm>
          <a:prstGeom prst="rect">
            <a:avLst/>
          </a:prstGeom>
        </p:spPr>
      </p:pic>
      <p:sp>
        <p:nvSpPr>
          <p:cNvPr id="4" name="文字方塊 31">
            <a:extLst>
              <a:ext uri="{FF2B5EF4-FFF2-40B4-BE49-F238E27FC236}">
                <a16:creationId xmlns:a16="http://schemas.microsoft.com/office/drawing/2014/main" id="{84C831C7-3B85-48A5-99CA-EA6167602D3F}"/>
              </a:ext>
            </a:extLst>
          </p:cNvPr>
          <p:cNvSpPr txBox="1">
            <a:spLocks noChangeArrowheads="1"/>
          </p:cNvSpPr>
          <p:nvPr/>
        </p:nvSpPr>
        <p:spPr bwMode="auto">
          <a:xfrm>
            <a:off x="2267744" y="849139"/>
            <a:ext cx="3570288" cy="461963"/>
          </a:xfrm>
          <a:prstGeom prst="rect">
            <a:avLst/>
          </a:prstGeom>
          <a:noFill/>
          <a:ln>
            <a:noFill/>
          </a:ln>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r>
              <a:rPr lang="zh-TW" altLang="en-US" u="sng" dirty="0">
                <a:latin typeface="+mn-ea"/>
              </a:rPr>
              <a:t>美國反傾銷調查因應對策</a:t>
            </a:r>
            <a:endParaRPr lang="en-US" altLang="zh-TW" u="sng" dirty="0">
              <a:latin typeface="+mn-ea"/>
            </a:endParaRPr>
          </a:p>
        </p:txBody>
      </p:sp>
      <p:grpSp>
        <p:nvGrpSpPr>
          <p:cNvPr id="7" name="群組 6">
            <a:extLst>
              <a:ext uri="{FF2B5EF4-FFF2-40B4-BE49-F238E27FC236}">
                <a16:creationId xmlns:a16="http://schemas.microsoft.com/office/drawing/2014/main" id="{4AAA7511-ECB9-4138-A439-3A388B4FE904}"/>
              </a:ext>
            </a:extLst>
          </p:cNvPr>
          <p:cNvGrpSpPr/>
          <p:nvPr/>
        </p:nvGrpSpPr>
        <p:grpSpPr>
          <a:xfrm>
            <a:off x="1104160" y="403098"/>
            <a:ext cx="6132136" cy="721646"/>
            <a:chOff x="421246" y="1260471"/>
            <a:chExt cx="5897455" cy="501840"/>
          </a:xfrm>
          <a:scene3d>
            <a:camera prst="orthographicFront">
              <a:rot lat="0" lon="0" rev="0"/>
            </a:camera>
            <a:lightRig rig="threePt" dir="t">
              <a:rot lat="0" lon="0" rev="1200000"/>
            </a:lightRig>
          </a:scene3d>
        </p:grpSpPr>
        <p:sp>
          <p:nvSpPr>
            <p:cNvPr id="8" name="矩形: 圓角 7">
              <a:extLst>
                <a:ext uri="{FF2B5EF4-FFF2-40B4-BE49-F238E27FC236}">
                  <a16:creationId xmlns:a16="http://schemas.microsoft.com/office/drawing/2014/main" id="{47C755A1-640A-42E7-8F4D-6BB4D50C9F17}"/>
                </a:ext>
              </a:extLst>
            </p:cNvPr>
            <p:cNvSpPr/>
            <p:nvPr/>
          </p:nvSpPr>
          <p:spPr>
            <a:xfrm>
              <a:off x="421246" y="1260471"/>
              <a:ext cx="5897455" cy="501840"/>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lt1"/>
            </a:fontRef>
          </p:style>
        </p:sp>
        <p:sp>
          <p:nvSpPr>
            <p:cNvPr id="9" name="矩形: 圓角 4">
              <a:extLst>
                <a:ext uri="{FF2B5EF4-FFF2-40B4-BE49-F238E27FC236}">
                  <a16:creationId xmlns:a16="http://schemas.microsoft.com/office/drawing/2014/main" id="{0B9293C8-7F4E-4B62-A1AB-F963B98AAD5A}"/>
                </a:ext>
              </a:extLst>
            </p:cNvPr>
            <p:cNvSpPr txBox="1"/>
            <p:nvPr/>
          </p:nvSpPr>
          <p:spPr>
            <a:xfrm>
              <a:off x="445744" y="1284969"/>
              <a:ext cx="5848459"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2910" tIns="0" rIns="222910" bIns="0" numCol="1" spcCol="1270" anchor="ctr" anchorCtr="0">
              <a:noAutofit/>
            </a:bodyPr>
            <a:lstStyle/>
            <a:p>
              <a:pPr marL="0" lvl="0" indent="0" algn="l" defTabSz="889000">
                <a:lnSpc>
                  <a:spcPct val="90000"/>
                </a:lnSpc>
                <a:spcBef>
                  <a:spcPct val="0"/>
                </a:spcBef>
                <a:spcAft>
                  <a:spcPct val="35000"/>
                </a:spcAft>
                <a:buNone/>
              </a:pPr>
              <a:r>
                <a:rPr lang="zh-TW" altLang="en-US" sz="2000" b="1" kern="1200" dirty="0">
                  <a:solidFill>
                    <a:sysClr val="window" lastClr="FFFFFF"/>
                  </a:solidFill>
                  <a:latin typeface="微軟正黑體" panose="020B0604030504040204" pitchFamily="34" charset="-120"/>
                  <a:ea typeface="微軟正黑體" panose="020B0604030504040204" pitchFamily="34" charset="-120"/>
                  <a:cs typeface="+mn-cs"/>
                </a:rPr>
                <a:t>提升非美國市場銷售比重</a:t>
              </a:r>
            </a:p>
          </p:txBody>
        </p:sp>
      </p:grpSp>
      <p:graphicFrame>
        <p:nvGraphicFramePr>
          <p:cNvPr id="5" name="資料庫圖表 4">
            <a:extLst>
              <a:ext uri="{FF2B5EF4-FFF2-40B4-BE49-F238E27FC236}">
                <a16:creationId xmlns:a16="http://schemas.microsoft.com/office/drawing/2014/main" id="{D032F458-4F12-4105-9D19-2BC7F6F06750}"/>
              </a:ext>
            </a:extLst>
          </p:cNvPr>
          <p:cNvGraphicFramePr/>
          <p:nvPr>
            <p:extLst>
              <p:ext uri="{D42A27DB-BD31-4B8C-83A1-F6EECF244321}">
                <p14:modId xmlns:p14="http://schemas.microsoft.com/office/powerpoint/2010/main" val="658993378"/>
              </p:ext>
            </p:extLst>
          </p:nvPr>
        </p:nvGraphicFramePr>
        <p:xfrm>
          <a:off x="699605" y="1332153"/>
          <a:ext cx="8256423" cy="504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a:extLst>
              <a:ext uri="{FF2B5EF4-FFF2-40B4-BE49-F238E27FC236}">
                <a16:creationId xmlns:a16="http://schemas.microsoft.com/office/drawing/2014/main" id="{A02277B3-EF66-46CE-A992-3E17394E4906}"/>
              </a:ext>
            </a:extLst>
          </p:cNvPr>
          <p:cNvSpPr/>
          <p:nvPr/>
        </p:nvSpPr>
        <p:spPr>
          <a:xfrm>
            <a:off x="812165" y="1022623"/>
            <a:ext cx="8256422" cy="576957"/>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txBody>
          <a:bodyPr anchor="ctr"/>
          <a:lstStyle/>
          <a:p>
            <a:pPr marL="171450" lvl="1" indent="-171450" defTabSz="800100">
              <a:lnSpc>
                <a:spcPct val="90000"/>
              </a:lnSpc>
              <a:spcAft>
                <a:spcPct val="15000"/>
              </a:spcAft>
              <a:buChar char="•"/>
            </a:pPr>
            <a:r>
              <a:rPr lang="zh-TW" altLang="en-US"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調整銷售區域</a:t>
            </a:r>
            <a:r>
              <a:rPr lang="en-US" altLang="zh-TW"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r>
              <a:rPr lang="zh-TW" altLang="zh-TW"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洽詢北美以外客戶</a:t>
            </a:r>
            <a:r>
              <a:rPr lang="en-US" altLang="zh-TW"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r>
              <a:rPr lang="zh-TW" altLang="zh-TW"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歐洲、中南美及亞洲區</a:t>
            </a:r>
            <a:r>
              <a:rPr lang="en-US" altLang="zh-TW"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endParaRPr lang="zh-TW" altLang="en-US" sz="18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1C67D105-5434-2910-D77F-9371E8AA7755}"/>
              </a:ext>
            </a:extLst>
          </p:cNvPr>
          <p:cNvSpPr txBox="1"/>
          <p:nvPr/>
        </p:nvSpPr>
        <p:spPr>
          <a:xfrm>
            <a:off x="721681" y="-65080"/>
            <a:ext cx="4667250" cy="461665"/>
          </a:xfrm>
          <a:prstGeom prst="rect">
            <a:avLst/>
          </a:prstGeom>
          <a:noFill/>
        </p:spPr>
        <p:txBody>
          <a:bodyPr wrap="square">
            <a:spAutoFit/>
          </a:bodyPr>
          <a:lstStyle/>
          <a:p>
            <a:r>
              <a:rPr lang="en-US" altLang="zh-TW" sz="2400" b="1" dirty="0">
                <a:ea typeface="標楷體" pitchFamily="65" charset="-120"/>
                <a:cs typeface="Times New Roman" panose="02020603050405020304" pitchFamily="18" charset="0"/>
              </a:rPr>
              <a:t>4. </a:t>
            </a:r>
            <a:r>
              <a:rPr lang="zh-TW" altLang="en-US" sz="2400" b="1" dirty="0">
                <a:ea typeface="標楷體" pitchFamily="65" charset="-120"/>
                <a:cs typeface="Times New Roman" panose="02020603050405020304" pitchFamily="18" charset="0"/>
              </a:rPr>
              <a:t>未來展望</a:t>
            </a:r>
            <a:endParaRPr lang="zh-TW" alt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a:extLst>
              <a:ext uri="{FF2B5EF4-FFF2-40B4-BE49-F238E27FC236}">
                <a16:creationId xmlns:a16="http://schemas.microsoft.com/office/drawing/2014/main" id="{7C0CC4FE-FE05-4B1C-BA7B-ECDB90DD1140}"/>
              </a:ext>
            </a:extLst>
          </p:cNvPr>
          <p:cNvSpPr>
            <a:spLocks noGrp="1" noChangeArrowheads="1"/>
          </p:cNvSpPr>
          <p:nvPr>
            <p:ph type="title"/>
          </p:nvPr>
        </p:nvSpPr>
        <p:spPr>
          <a:xfrm>
            <a:off x="302840" y="1196291"/>
            <a:ext cx="8229600" cy="431800"/>
          </a:xfrm>
        </p:spPr>
        <p:txBody>
          <a:bodyPr anchor="t">
            <a:normAutofit fontScale="90000"/>
          </a:bodyPr>
          <a:lstStyle/>
          <a:p>
            <a:r>
              <a:rPr lang="zh-TW" altLang="en-US" sz="2800" b="1" dirty="0">
                <a:latin typeface="標楷體" panose="03000509000000000000" pitchFamily="65" charset="-120"/>
                <a:ea typeface="標楷體" panose="03000509000000000000" pitchFamily="65" charset="-120"/>
              </a:rPr>
              <a:t>決議及辦理情形</a:t>
            </a:r>
          </a:p>
        </p:txBody>
      </p:sp>
      <p:pic>
        <p:nvPicPr>
          <p:cNvPr id="62468" name="Picture 2">
            <a:extLst>
              <a:ext uri="{FF2B5EF4-FFF2-40B4-BE49-F238E27FC236}">
                <a16:creationId xmlns:a16="http://schemas.microsoft.com/office/drawing/2014/main" id="{D98B6060-E7AF-4B35-96BE-751683806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033" t="10651" r="18333" b="16100"/>
          <a:stretch>
            <a:fillRect/>
          </a:stretch>
        </p:blipFill>
        <p:spPr bwMode="auto">
          <a:xfrm>
            <a:off x="467109" y="2623346"/>
            <a:ext cx="7608315" cy="391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a:extLst>
              <a:ext uri="{FF2B5EF4-FFF2-40B4-BE49-F238E27FC236}">
                <a16:creationId xmlns:a16="http://schemas.microsoft.com/office/drawing/2014/main" id="{0E4E6482-6274-4B1A-B634-0AB1D149B421}"/>
              </a:ext>
            </a:extLst>
          </p:cNvPr>
          <p:cNvSpPr/>
          <p:nvPr/>
        </p:nvSpPr>
        <p:spPr>
          <a:xfrm>
            <a:off x="285750" y="1700535"/>
            <a:ext cx="8858250" cy="720725"/>
          </a:xfrm>
          <a:prstGeom prst="rec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dirty="0">
                <a:solidFill>
                  <a:schemeClr val="tx1"/>
                </a:solidFill>
                <a:latin typeface="標楷體" pitchFamily="65" charset="-120"/>
                <a:ea typeface="標楷體" pitchFamily="65" charset="-120"/>
              </a:rPr>
              <a:t>桃園都市計畫委員會第</a:t>
            </a:r>
            <a:r>
              <a:rPr lang="en-US" altLang="zh-TW" dirty="0">
                <a:solidFill>
                  <a:schemeClr val="tx1"/>
                </a:solidFill>
                <a:latin typeface="標楷體" pitchFamily="65" charset="-120"/>
                <a:ea typeface="標楷體" pitchFamily="65" charset="-120"/>
              </a:rPr>
              <a:t>35</a:t>
            </a:r>
            <a:r>
              <a:rPr lang="zh-TW" altLang="en-US" dirty="0">
                <a:solidFill>
                  <a:schemeClr val="tx1"/>
                </a:solidFill>
                <a:latin typeface="標楷體" pitchFamily="65" charset="-120"/>
                <a:ea typeface="標楷體" pitchFamily="65" charset="-120"/>
              </a:rPr>
              <a:t>次會議審議通過，</a:t>
            </a:r>
            <a:r>
              <a:rPr lang="en-US" altLang="zh-TW" dirty="0">
                <a:solidFill>
                  <a:schemeClr val="tx1"/>
                </a:solidFill>
                <a:latin typeface="標楷體" pitchFamily="65" charset="-120"/>
                <a:ea typeface="標楷體" pitchFamily="65" charset="-120"/>
              </a:rPr>
              <a:t>108</a:t>
            </a:r>
            <a:r>
              <a:rPr lang="zh-TW" altLang="en-US" dirty="0">
                <a:solidFill>
                  <a:schemeClr val="tx1"/>
                </a:solidFill>
                <a:latin typeface="標楷體" pitchFamily="65" charset="-120"/>
                <a:ea typeface="標楷體" pitchFamily="65" charset="-120"/>
              </a:rPr>
              <a:t>年</a:t>
            </a:r>
            <a:r>
              <a:rPr lang="en-US" altLang="zh-TW" dirty="0">
                <a:solidFill>
                  <a:schemeClr val="tx1"/>
                </a:solidFill>
                <a:latin typeface="標楷體" pitchFamily="65" charset="-120"/>
                <a:ea typeface="標楷體" pitchFamily="65" charset="-120"/>
              </a:rPr>
              <a:t>9</a:t>
            </a:r>
            <a:r>
              <a:rPr lang="zh-TW" altLang="en-US" dirty="0">
                <a:solidFill>
                  <a:schemeClr val="tx1"/>
                </a:solidFill>
                <a:latin typeface="標楷體" pitchFamily="65" charset="-120"/>
                <a:ea typeface="標楷體" pitchFamily="65" charset="-120"/>
              </a:rPr>
              <a:t>月</a:t>
            </a:r>
            <a:r>
              <a:rPr lang="en-US" altLang="zh-TW" dirty="0">
                <a:solidFill>
                  <a:schemeClr val="tx1"/>
                </a:solidFill>
                <a:latin typeface="標楷體" pitchFamily="65" charset="-120"/>
                <a:ea typeface="標楷體" pitchFamily="65" charset="-120"/>
              </a:rPr>
              <a:t>24</a:t>
            </a:r>
            <a:r>
              <a:rPr lang="zh-TW" altLang="en-US" dirty="0">
                <a:solidFill>
                  <a:schemeClr val="tx1"/>
                </a:solidFill>
                <a:latin typeface="標楷體" pitchFamily="65" charset="-120"/>
                <a:ea typeface="標楷體" pitchFamily="65" charset="-120"/>
              </a:rPr>
              <a:t>日公告</a:t>
            </a:r>
            <a:endParaRPr lang="en-US" altLang="zh-TW" dirty="0">
              <a:solidFill>
                <a:schemeClr val="tx1"/>
              </a:solidFill>
              <a:latin typeface="標楷體" pitchFamily="65" charset="-120"/>
              <a:ea typeface="標楷體" pitchFamily="65" charset="-120"/>
            </a:endParaRPr>
          </a:p>
          <a:p>
            <a:pPr eaLnBrk="1" hangingPunct="1">
              <a:defRPr/>
            </a:pPr>
            <a:r>
              <a:rPr lang="zh-TW" altLang="en-US" dirty="0">
                <a:solidFill>
                  <a:schemeClr val="tx1"/>
                </a:solidFill>
                <a:latin typeface="標楷體" pitchFamily="65" charset="-120"/>
                <a:ea typeface="標楷體" pitchFamily="65" charset="-120"/>
              </a:rPr>
              <a:t>會議紀錄，起算</a:t>
            </a:r>
            <a:r>
              <a:rPr lang="en-US" altLang="zh-TW" dirty="0">
                <a:solidFill>
                  <a:schemeClr val="tx1"/>
                </a:solidFill>
                <a:latin typeface="標楷體" pitchFamily="65" charset="-120"/>
                <a:ea typeface="標楷體" pitchFamily="65" charset="-120"/>
              </a:rPr>
              <a:t>3</a:t>
            </a:r>
            <a:r>
              <a:rPr lang="zh-TW" altLang="en-US" dirty="0">
                <a:solidFill>
                  <a:schemeClr val="tx1"/>
                </a:solidFill>
                <a:latin typeface="標楷體" pitchFamily="65" charset="-120"/>
                <a:ea typeface="標楷體" pitchFamily="65" charset="-120"/>
              </a:rPr>
              <a:t>年送件程序及時程</a:t>
            </a:r>
            <a:r>
              <a:rPr lang="en-US" altLang="zh-TW" dirty="0">
                <a:solidFill>
                  <a:schemeClr val="tx1"/>
                </a:solidFill>
                <a:latin typeface="標楷體" pitchFamily="65" charset="-120"/>
                <a:ea typeface="標楷體" pitchFamily="65" charset="-120"/>
              </a:rPr>
              <a:t>(111</a:t>
            </a:r>
            <a:r>
              <a:rPr lang="zh-TW" altLang="en-US" dirty="0">
                <a:solidFill>
                  <a:schemeClr val="tx1"/>
                </a:solidFill>
                <a:latin typeface="標楷體" pitchFamily="65" charset="-120"/>
                <a:ea typeface="標楷體" pitchFamily="65" charset="-120"/>
              </a:rPr>
              <a:t>年</a:t>
            </a:r>
            <a:r>
              <a:rPr lang="en-US" altLang="zh-TW" dirty="0">
                <a:solidFill>
                  <a:schemeClr val="tx1"/>
                </a:solidFill>
                <a:latin typeface="標楷體" pitchFamily="65" charset="-120"/>
                <a:ea typeface="標楷體" pitchFamily="65" charset="-120"/>
              </a:rPr>
              <a:t>9</a:t>
            </a:r>
            <a:r>
              <a:rPr lang="zh-TW" altLang="en-US" dirty="0">
                <a:solidFill>
                  <a:schemeClr val="tx1"/>
                </a:solidFill>
                <a:latin typeface="標楷體" pitchFamily="65" charset="-120"/>
                <a:ea typeface="標楷體" pitchFamily="65" charset="-120"/>
              </a:rPr>
              <a:t>月</a:t>
            </a:r>
            <a:r>
              <a:rPr lang="en-US" altLang="zh-TW" dirty="0">
                <a:solidFill>
                  <a:schemeClr val="tx1"/>
                </a:solidFill>
                <a:latin typeface="標楷體" pitchFamily="65" charset="-120"/>
                <a:ea typeface="標楷體" pitchFamily="65" charset="-120"/>
              </a:rPr>
              <a:t>23</a:t>
            </a:r>
            <a:r>
              <a:rPr lang="zh-TW" altLang="en-US" dirty="0">
                <a:solidFill>
                  <a:schemeClr val="tx1"/>
                </a:solidFill>
                <a:latin typeface="標楷體" pitchFamily="65" charset="-120"/>
                <a:ea typeface="標楷體" pitchFamily="65" charset="-120"/>
              </a:rPr>
              <a:t>到期</a:t>
            </a:r>
            <a:r>
              <a:rPr lang="en-US" altLang="zh-TW" dirty="0">
                <a:solidFill>
                  <a:schemeClr val="tx1"/>
                </a:solidFill>
                <a:latin typeface="標楷體" pitchFamily="65" charset="-120"/>
                <a:ea typeface="標楷體" pitchFamily="65" charset="-120"/>
              </a:rPr>
              <a:t>)</a:t>
            </a:r>
          </a:p>
        </p:txBody>
      </p:sp>
      <p:cxnSp>
        <p:nvCxnSpPr>
          <p:cNvPr id="9" name="直線接點 8">
            <a:extLst>
              <a:ext uri="{FF2B5EF4-FFF2-40B4-BE49-F238E27FC236}">
                <a16:creationId xmlns:a16="http://schemas.microsoft.com/office/drawing/2014/main" id="{75500E1B-1D30-45F5-815B-151C98B21906}"/>
              </a:ext>
            </a:extLst>
          </p:cNvPr>
          <p:cNvCxnSpPr/>
          <p:nvPr/>
        </p:nvCxnSpPr>
        <p:spPr>
          <a:xfrm>
            <a:off x="5002411" y="3933056"/>
            <a:ext cx="28813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8F287808-2B64-4C3E-BF3A-3FBEDA506F46}"/>
              </a:ext>
            </a:extLst>
          </p:cNvPr>
          <p:cNvCxnSpPr/>
          <p:nvPr/>
        </p:nvCxnSpPr>
        <p:spPr>
          <a:xfrm>
            <a:off x="6227961" y="4077072"/>
            <a:ext cx="16557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6CE9D308-C48B-40B7-A1D4-AFC79B8D3F63}"/>
              </a:ext>
            </a:extLst>
          </p:cNvPr>
          <p:cNvCxnSpPr>
            <a:cxnSpLocks/>
          </p:cNvCxnSpPr>
          <p:nvPr/>
        </p:nvCxnSpPr>
        <p:spPr>
          <a:xfrm>
            <a:off x="3670498" y="4221088"/>
            <a:ext cx="41758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C4EC5F52-0F2D-4815-84AC-0FF8AE4EB057}"/>
              </a:ext>
            </a:extLst>
          </p:cNvPr>
          <p:cNvCxnSpPr>
            <a:cxnSpLocks/>
          </p:cNvCxnSpPr>
          <p:nvPr/>
        </p:nvCxnSpPr>
        <p:spPr>
          <a:xfrm>
            <a:off x="3670498" y="4437112"/>
            <a:ext cx="32061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F3409D8E-04E5-4174-B596-12FD6C14E199}"/>
              </a:ext>
            </a:extLst>
          </p:cNvPr>
          <p:cNvSpPr/>
          <p:nvPr/>
        </p:nvSpPr>
        <p:spPr>
          <a:xfrm>
            <a:off x="3563888" y="5013325"/>
            <a:ext cx="4319836" cy="14691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橢圓 19">
            <a:extLst>
              <a:ext uri="{FF2B5EF4-FFF2-40B4-BE49-F238E27FC236}">
                <a16:creationId xmlns:a16="http://schemas.microsoft.com/office/drawing/2014/main" id="{8C55A1D6-C6A1-480F-871F-0B258DF1CACF}"/>
              </a:ext>
            </a:extLst>
          </p:cNvPr>
          <p:cNvSpPr/>
          <p:nvPr/>
        </p:nvSpPr>
        <p:spPr>
          <a:xfrm>
            <a:off x="4271267" y="6209452"/>
            <a:ext cx="1404938" cy="287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橢圓 20">
            <a:extLst>
              <a:ext uri="{FF2B5EF4-FFF2-40B4-BE49-F238E27FC236}">
                <a16:creationId xmlns:a16="http://schemas.microsoft.com/office/drawing/2014/main" id="{64A97FD6-331A-4337-9487-9A5C61EB3599}"/>
              </a:ext>
            </a:extLst>
          </p:cNvPr>
          <p:cNvSpPr/>
          <p:nvPr/>
        </p:nvSpPr>
        <p:spPr>
          <a:xfrm>
            <a:off x="6947099" y="5963120"/>
            <a:ext cx="936625"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6" name="圖片 5">
            <a:extLst>
              <a:ext uri="{FF2B5EF4-FFF2-40B4-BE49-F238E27FC236}">
                <a16:creationId xmlns:a16="http://schemas.microsoft.com/office/drawing/2014/main" id="{E92FCE70-6B47-90BF-0DD2-59A43FB0D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6526"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一張含有 文字 的圖片&#10;&#10;自動產生的描述">
            <a:extLst>
              <a:ext uri="{FF2B5EF4-FFF2-40B4-BE49-F238E27FC236}">
                <a16:creationId xmlns:a16="http://schemas.microsoft.com/office/drawing/2014/main" id="{0D0B74B0-871C-B429-27ED-8B2A6B4A929A}"/>
              </a:ext>
            </a:extLst>
          </p:cNvPr>
          <p:cNvPicPr>
            <a:picLocks noGrp="1" noChangeAspect="1"/>
          </p:cNvPicPr>
          <p:nvPr>
            <p:ph/>
          </p:nvPr>
        </p:nvPicPr>
        <p:blipFill>
          <a:blip r:embed="rId2"/>
          <a:stretch>
            <a:fillRect/>
          </a:stretch>
        </p:blipFill>
        <p:spPr>
          <a:xfrm>
            <a:off x="1259632" y="1340769"/>
            <a:ext cx="6336704" cy="5328592"/>
          </a:xfrm>
          <a:noFill/>
        </p:spPr>
      </p:pic>
      <p:sp>
        <p:nvSpPr>
          <p:cNvPr id="4" name="投影片編號版面配置區 3" hidden="1">
            <a:extLst>
              <a:ext uri="{FF2B5EF4-FFF2-40B4-BE49-F238E27FC236}">
                <a16:creationId xmlns:a16="http://schemas.microsoft.com/office/drawing/2014/main" id="{624A75B7-2BA3-2131-9EA1-6574ED25E6E7}"/>
              </a:ext>
            </a:extLst>
          </p:cNvPr>
          <p:cNvSpPr>
            <a:spLocks noGrp="1"/>
          </p:cNvSpPr>
          <p:nvPr>
            <p:ph type="sldNum" sz="quarter" idx="4294967295"/>
          </p:nvPr>
        </p:nvSpPr>
        <p:spPr>
          <a:xfrm>
            <a:off x="6553200" y="6356350"/>
            <a:ext cx="2133600" cy="365125"/>
          </a:xfrm>
        </p:spPr>
        <p:txBody>
          <a:bodyPr/>
          <a:lstStyle/>
          <a:p>
            <a:pPr>
              <a:spcAft>
                <a:spcPts val="600"/>
              </a:spcAft>
            </a:pPr>
            <a:fld id="{170ADD11-4055-44D3-AD09-D611CD509B89}" type="slidenum">
              <a:rPr kumimoji="0" lang="en-US" smtClean="0"/>
              <a:pPr>
                <a:spcAft>
                  <a:spcPts val="600"/>
                </a:spcAft>
              </a:pPr>
              <a:t>14</a:t>
            </a:fld>
            <a:endParaRPr kumimoji="0" lang="zh-CN" altLang="en-US"/>
          </a:p>
        </p:txBody>
      </p:sp>
      <p:pic>
        <p:nvPicPr>
          <p:cNvPr id="7" name="圖片 6">
            <a:extLst>
              <a:ext uri="{FF2B5EF4-FFF2-40B4-BE49-F238E27FC236}">
                <a16:creationId xmlns:a16="http://schemas.microsoft.com/office/drawing/2014/main" id="{B60FCD6A-D150-31FC-C864-75E0B6572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6" y="0"/>
            <a:ext cx="9156526" cy="6858000"/>
          </a:xfrm>
          <a:prstGeom prst="rect">
            <a:avLst/>
          </a:prstGeom>
        </p:spPr>
      </p:pic>
    </p:spTree>
    <p:extLst>
      <p:ext uri="{BB962C8B-B14F-4D97-AF65-F5344CB8AC3E}">
        <p14:creationId xmlns:p14="http://schemas.microsoft.com/office/powerpoint/2010/main" val="231756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a:extLst>
              <a:ext uri="{FF2B5EF4-FFF2-40B4-BE49-F238E27FC236}">
                <a16:creationId xmlns:a16="http://schemas.microsoft.com/office/drawing/2014/main" id="{44378E19-05FC-183C-1AA6-E4D74093D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10" t="19955" r="9048" b="13921"/>
          <a:stretch>
            <a:fillRect/>
          </a:stretch>
        </p:blipFill>
        <p:spPr bwMode="auto">
          <a:xfrm>
            <a:off x="899591" y="831803"/>
            <a:ext cx="7993583" cy="526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a:extLst>
              <a:ext uri="{FF2B5EF4-FFF2-40B4-BE49-F238E27FC236}">
                <a16:creationId xmlns:a16="http://schemas.microsoft.com/office/drawing/2014/main" id="{F36B6568-B0EE-B7A0-9F01-F1865830025E}"/>
              </a:ext>
            </a:extLst>
          </p:cNvPr>
          <p:cNvSpPr/>
          <p:nvPr/>
        </p:nvSpPr>
        <p:spPr>
          <a:xfrm>
            <a:off x="755576" y="6237288"/>
            <a:ext cx="6552728" cy="576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b="1" dirty="0">
                <a:solidFill>
                  <a:schemeClr val="tx1"/>
                </a:solidFill>
              </a:rPr>
              <a:t>B</a:t>
            </a:r>
            <a:r>
              <a:rPr lang="zh-TW" altLang="en-US" sz="2400" b="1" dirty="0">
                <a:solidFill>
                  <a:schemeClr val="tx1"/>
                </a:solidFill>
              </a:rPr>
              <a:t>區公共設施用地比例為</a:t>
            </a:r>
            <a:r>
              <a:rPr lang="en-US" altLang="zh-TW" sz="2400" b="1" dirty="0">
                <a:solidFill>
                  <a:schemeClr val="tx1"/>
                </a:solidFill>
              </a:rPr>
              <a:t>37.66%</a:t>
            </a:r>
            <a:endParaRPr lang="zh-TW" altLang="en-US" sz="2400" b="1" dirty="0">
              <a:solidFill>
                <a:schemeClr val="tx1"/>
              </a:solidFill>
            </a:endParaRPr>
          </a:p>
        </p:txBody>
      </p:sp>
      <p:pic>
        <p:nvPicPr>
          <p:cNvPr id="2" name="圖片 1">
            <a:extLst>
              <a:ext uri="{FF2B5EF4-FFF2-40B4-BE49-F238E27FC236}">
                <a16:creationId xmlns:a16="http://schemas.microsoft.com/office/drawing/2014/main" id="{B369B6AC-27E8-8281-64B4-D734C1C47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 y="-9623"/>
            <a:ext cx="9137426" cy="6943874"/>
          </a:xfrm>
          <a:prstGeom prst="rect">
            <a:avLst/>
          </a:prstGeom>
        </p:spPr>
      </p:pic>
      <p:graphicFrame>
        <p:nvGraphicFramePr>
          <p:cNvPr id="3" name="表格 2">
            <a:extLst>
              <a:ext uri="{FF2B5EF4-FFF2-40B4-BE49-F238E27FC236}">
                <a16:creationId xmlns:a16="http://schemas.microsoft.com/office/drawing/2014/main" id="{3DF14ACB-B08E-C594-4CB7-D2FF0CECCD9F}"/>
              </a:ext>
            </a:extLst>
          </p:cNvPr>
          <p:cNvGraphicFramePr>
            <a:graphicFrameLocks noGrp="1"/>
          </p:cNvGraphicFramePr>
          <p:nvPr>
            <p:extLst>
              <p:ext uri="{D42A27DB-BD31-4B8C-83A1-F6EECF244321}">
                <p14:modId xmlns:p14="http://schemas.microsoft.com/office/powerpoint/2010/main" val="1062439717"/>
              </p:ext>
            </p:extLst>
          </p:nvPr>
        </p:nvGraphicFramePr>
        <p:xfrm>
          <a:off x="7308304" y="1628800"/>
          <a:ext cx="1835696" cy="1506849"/>
        </p:xfrm>
        <a:graphic>
          <a:graphicData uri="http://schemas.openxmlformats.org/drawingml/2006/table">
            <a:tbl>
              <a:tblPr firstRow="1" bandRow="1">
                <a:tableStyleId>{5C22544A-7EE6-4342-B048-85BDC9FD1C3A}</a:tableStyleId>
              </a:tblPr>
              <a:tblGrid>
                <a:gridCol w="1101419">
                  <a:extLst>
                    <a:ext uri="{9D8B030D-6E8A-4147-A177-3AD203B41FA5}">
                      <a16:colId xmlns:a16="http://schemas.microsoft.com/office/drawing/2014/main" val="20000"/>
                    </a:ext>
                  </a:extLst>
                </a:gridCol>
                <a:gridCol w="734277">
                  <a:extLst>
                    <a:ext uri="{9D8B030D-6E8A-4147-A177-3AD203B41FA5}">
                      <a16:colId xmlns:a16="http://schemas.microsoft.com/office/drawing/2014/main" val="20001"/>
                    </a:ext>
                  </a:extLst>
                </a:gridCol>
              </a:tblGrid>
              <a:tr h="502283">
                <a:tc gridSpan="2">
                  <a:txBody>
                    <a:bodyPr/>
                    <a:lstStyle/>
                    <a:p>
                      <a:pPr algn="ctr">
                        <a:lnSpc>
                          <a:spcPts val="1600"/>
                        </a:lnSpc>
                      </a:pP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住宅區</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目前分區住附</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68" marR="68568" marT="34290" marB="3429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hMerge="1">
                  <a:txBody>
                    <a:bodyPr/>
                    <a:lstStyle/>
                    <a:p>
                      <a:endParaRPr lang="zh-TW" altLang="en-US" dirty="0"/>
                    </a:p>
                  </a:txBody>
                  <a:tcPr/>
                </a:tc>
                <a:extLst>
                  <a:ext uri="{0D108BD9-81ED-4DB2-BD59-A6C34878D82A}">
                    <a16:rowId xmlns:a16="http://schemas.microsoft.com/office/drawing/2014/main" val="10000"/>
                  </a:ext>
                </a:extLst>
              </a:tr>
              <a:tr h="502283">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基地</a:t>
                      </a:r>
                    </a:p>
                  </a:txBody>
                  <a:tcPr marL="68568" marR="68568" marT="34290" marB="3429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ts val="1600"/>
                        </a:lnSpc>
                        <a:spcBef>
                          <a:spcPts val="0"/>
                        </a:spcBef>
                        <a:spcAft>
                          <a:spcPts val="0"/>
                        </a:spcAft>
                        <a:buClrTx/>
                        <a:buSzTx/>
                        <a:buFontTx/>
                        <a:buNone/>
                        <a:tabLst/>
                        <a:defRPr/>
                      </a:pP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26,994</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坪</a:t>
                      </a:r>
                      <a:endPar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68" marR="68568" marT="34290" marB="3429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502283">
                <a:tc>
                  <a:txBody>
                    <a:bodyPr/>
                    <a:lstStyle/>
                    <a:p>
                      <a:pPr algn="l">
                        <a:lnSpc>
                          <a:spcPts val="1600"/>
                        </a:lnSpc>
                      </a:pP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建蔽率</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容積率</a:t>
                      </a:r>
                    </a:p>
                  </a:txBody>
                  <a:tcPr marL="68568" marR="68568" marT="34290" marB="3429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a:lnSpc>
                          <a:spcPts val="1600"/>
                        </a:lnSpc>
                      </a:pP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a:t>
                      </a:r>
                      <a:endPar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68" marR="68568" marT="34290" marB="3429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F04C3F-BBBB-16C5-488A-D2956A306EE0}"/>
              </a:ext>
            </a:extLst>
          </p:cNvPr>
          <p:cNvSpPr>
            <a:spLocks noGrp="1"/>
          </p:cNvSpPr>
          <p:nvPr>
            <p:ph type="title"/>
          </p:nvPr>
        </p:nvSpPr>
        <p:spPr/>
        <p:txBody>
          <a:bodyPr/>
          <a:lstStyle/>
          <a:p>
            <a:r>
              <a:rPr lang="zh-TW" altLang="en-US" sz="2700" dirty="0">
                <a:latin typeface="標楷體" panose="03000509000000000000" pitchFamily="65" charset="-120"/>
                <a:ea typeface="標楷體" panose="03000509000000000000" pitchFamily="65" charset="-120"/>
              </a:rPr>
              <a:t>重劃範圍</a:t>
            </a:r>
          </a:p>
        </p:txBody>
      </p:sp>
      <p:pic>
        <p:nvPicPr>
          <p:cNvPr id="17" name="內容版面配置區 16">
            <a:extLst>
              <a:ext uri="{FF2B5EF4-FFF2-40B4-BE49-F238E27FC236}">
                <a16:creationId xmlns:a16="http://schemas.microsoft.com/office/drawing/2014/main" id="{4D8D240E-BD8F-7B2E-EFE9-2EB907694EBD}"/>
              </a:ext>
            </a:extLst>
          </p:cNvPr>
          <p:cNvPicPr>
            <a:picLocks noGrp="1" noChangeAspect="1"/>
          </p:cNvPicPr>
          <p:nvPr>
            <p:ph idx="1"/>
          </p:nvPr>
        </p:nvPicPr>
        <p:blipFill>
          <a:blip r:embed="rId2"/>
          <a:stretch>
            <a:fillRect/>
          </a:stretch>
        </p:blipFill>
        <p:spPr>
          <a:xfrm>
            <a:off x="192024" y="1529334"/>
            <a:ext cx="8037576" cy="5212034"/>
          </a:xfrm>
        </p:spPr>
      </p:pic>
      <p:pic>
        <p:nvPicPr>
          <p:cNvPr id="3" name="圖片 2">
            <a:extLst>
              <a:ext uri="{FF2B5EF4-FFF2-40B4-BE49-F238E27FC236}">
                <a16:creationId xmlns:a16="http://schemas.microsoft.com/office/drawing/2014/main" id="{57B4A6E2-C711-A918-01EB-2479D14B0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7" y="0"/>
            <a:ext cx="9137426" cy="6943874"/>
          </a:xfrm>
          <a:prstGeom prst="rect">
            <a:avLst/>
          </a:prstGeom>
        </p:spPr>
      </p:pic>
    </p:spTree>
    <p:extLst>
      <p:ext uri="{BB962C8B-B14F-4D97-AF65-F5344CB8AC3E}">
        <p14:creationId xmlns:p14="http://schemas.microsoft.com/office/powerpoint/2010/main" val="387252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A890E956-10CE-4724-8198-8A34A81F84F9}"/>
              </a:ext>
            </a:extLst>
          </p:cNvPr>
          <p:cNvSpPr txBox="1">
            <a:spLocks/>
          </p:cNvSpPr>
          <p:nvPr/>
        </p:nvSpPr>
        <p:spPr>
          <a:xfrm>
            <a:off x="1277541" y="1119188"/>
            <a:ext cx="6424613" cy="4191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pPr>
              <a:defRPr/>
            </a:pPr>
            <a:endParaRPr lang="zh-TW" altLang="en-US" sz="2400" b="1" kern="0" dirty="0">
              <a:latin typeface="新細明體" panose="02020500000000000000" pitchFamily="18" charset="-120"/>
            </a:endParaRPr>
          </a:p>
        </p:txBody>
      </p:sp>
      <p:pic>
        <p:nvPicPr>
          <p:cNvPr id="3076" name="Picture 4">
            <a:extLst>
              <a:ext uri="{FF2B5EF4-FFF2-40B4-BE49-F238E27FC236}">
                <a16:creationId xmlns:a16="http://schemas.microsoft.com/office/drawing/2014/main" id="{BE4D1FE5-37A1-424B-BBBB-5609220A2F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000" t="9174" r="22000" b="14568"/>
          <a:stretch>
            <a:fillRect/>
          </a:stretch>
        </p:blipFill>
        <p:spPr bwMode="auto">
          <a:xfrm>
            <a:off x="312420" y="1119188"/>
            <a:ext cx="8572500" cy="46196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B8EBFDD6-8CD7-4C84-9BC7-62926B8B4B64}"/>
              </a:ext>
            </a:extLst>
          </p:cNvPr>
          <p:cNvSpPr/>
          <p:nvPr/>
        </p:nvSpPr>
        <p:spPr>
          <a:xfrm>
            <a:off x="4366260" y="5101591"/>
            <a:ext cx="3446100" cy="4190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ctr">
              <a:defRPr/>
            </a:pPr>
            <a:endParaRPr lang="en-US" altLang="zh-TW" sz="1800" b="1" dirty="0">
              <a:solidFill>
                <a:schemeClr val="tx1"/>
              </a:solidFill>
            </a:endParaRPr>
          </a:p>
          <a:p>
            <a:pPr fontAlgn="ctr">
              <a:defRPr/>
            </a:pPr>
            <a:r>
              <a:rPr lang="zh-TW" altLang="en-US" sz="1800" b="1" dirty="0">
                <a:solidFill>
                  <a:schemeClr val="tx1"/>
                </a:solidFill>
              </a:rPr>
              <a:t>       </a:t>
            </a:r>
            <a:r>
              <a:rPr lang="zh-TW" altLang="zh-TW" sz="1800" b="1" dirty="0">
                <a:solidFill>
                  <a:schemeClr val="tx1"/>
                </a:solidFill>
              </a:rPr>
              <a:t>建蔽率</a:t>
            </a:r>
            <a:r>
              <a:rPr lang="zh-TW" altLang="en-US" sz="1800" b="1" dirty="0">
                <a:solidFill>
                  <a:schemeClr val="tx1"/>
                </a:solidFill>
              </a:rPr>
              <a:t> </a:t>
            </a:r>
            <a:r>
              <a:rPr lang="en-US" altLang="zh-TW" sz="1800" b="1" dirty="0">
                <a:solidFill>
                  <a:schemeClr val="tx1"/>
                </a:solidFill>
              </a:rPr>
              <a:t>60%</a:t>
            </a:r>
            <a:r>
              <a:rPr lang="zh-TW" altLang="en-US" sz="1800" b="1" dirty="0">
                <a:solidFill>
                  <a:schemeClr val="tx1"/>
                </a:solidFill>
              </a:rPr>
              <a:t>        </a:t>
            </a:r>
            <a:r>
              <a:rPr lang="zh-TW" altLang="zh-TW" sz="1800" b="1" dirty="0">
                <a:solidFill>
                  <a:schemeClr val="tx1"/>
                </a:solidFill>
              </a:rPr>
              <a:t>容積率</a:t>
            </a:r>
            <a:r>
              <a:rPr lang="en-US" altLang="zh-TW" sz="1800" b="1" dirty="0">
                <a:solidFill>
                  <a:schemeClr val="tx1"/>
                </a:solidFill>
              </a:rPr>
              <a:t>360%</a:t>
            </a:r>
            <a:endParaRPr lang="zh-TW" altLang="zh-TW" sz="1800" b="1" dirty="0">
              <a:solidFill>
                <a:schemeClr val="tx1"/>
              </a:solidFill>
            </a:endParaRPr>
          </a:p>
          <a:p>
            <a:pPr algn="ctr">
              <a:defRPr/>
            </a:pPr>
            <a:endParaRPr lang="zh-TW" altLang="en-US" sz="1800" dirty="0"/>
          </a:p>
        </p:txBody>
      </p:sp>
      <p:pic>
        <p:nvPicPr>
          <p:cNvPr id="2" name="圖片 1">
            <a:extLst>
              <a:ext uri="{FF2B5EF4-FFF2-40B4-BE49-F238E27FC236}">
                <a16:creationId xmlns:a16="http://schemas.microsoft.com/office/drawing/2014/main" id="{73D0622F-AEA4-31D7-2C5B-13FE4176E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5" y="19050"/>
            <a:ext cx="9144000" cy="68389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3801" name="Text Box 9"/>
          <p:cNvSpPr txBox="1">
            <a:spLocks noChangeArrowheads="1"/>
          </p:cNvSpPr>
          <p:nvPr/>
        </p:nvSpPr>
        <p:spPr bwMode="auto">
          <a:xfrm>
            <a:off x="2987824" y="1988840"/>
            <a:ext cx="3613682" cy="1938992"/>
          </a:xfrm>
          <a:prstGeom prst="rect">
            <a:avLst/>
          </a:prstGeom>
          <a:noFill/>
          <a:ln w="9525">
            <a:noFill/>
            <a:miter lim="800000"/>
            <a:headEnd/>
            <a:tailEnd/>
          </a:ln>
          <a:effectLst/>
        </p:spPr>
        <p:txBody>
          <a:bodyPr wrap="none">
            <a:spAutoFit/>
          </a:bodyPr>
          <a:lstStyle/>
          <a:p>
            <a:pPr algn="ctr">
              <a:defRPr/>
            </a:pPr>
            <a:r>
              <a:rPr lang="en-US" altLang="zh-TW" sz="4000" b="1" dirty="0">
                <a:effectLst>
                  <a:outerShdw blurRad="38100" dist="38100" dir="2700000" algn="tl">
                    <a:srgbClr val="C0C0C0"/>
                  </a:outerShdw>
                </a:effectLst>
                <a:ea typeface="新細明體" pitchFamily="18" charset="-120"/>
              </a:rPr>
              <a:t>Q&amp;A</a:t>
            </a:r>
          </a:p>
          <a:p>
            <a:pPr algn="ctr">
              <a:defRPr/>
            </a:pPr>
            <a:endParaRPr lang="en-US" altLang="zh-TW" sz="4000" b="1" dirty="0">
              <a:effectLst>
                <a:outerShdw blurRad="38100" dist="38100" dir="2700000" algn="tl">
                  <a:srgbClr val="C0C0C0"/>
                </a:outerShdw>
              </a:effectLst>
              <a:ea typeface="新細明體" pitchFamily="18" charset="-120"/>
            </a:endParaRPr>
          </a:p>
          <a:p>
            <a:pPr>
              <a:defRPr/>
            </a:pPr>
            <a:r>
              <a:rPr lang="en-US" altLang="zh-TW" sz="4000" b="1" dirty="0">
                <a:effectLst>
                  <a:outerShdw blurRad="38100" dist="38100" dir="2700000" algn="tl">
                    <a:srgbClr val="C0C0C0"/>
                  </a:outerShdw>
                </a:effectLst>
                <a:ea typeface="新細明體" pitchFamily="18" charset="-120"/>
              </a:rPr>
              <a:t>THANK YOU !</a:t>
            </a:r>
            <a:endParaRPr lang="zh-TW" altLang="en-US" sz="4000" b="1" dirty="0">
              <a:effectLst>
                <a:outerShdw blurRad="38100" dist="38100" dir="2700000" algn="tl">
                  <a:srgbClr val="C0C0C0"/>
                </a:outerShdw>
              </a:effectLst>
              <a:ea typeface="新細明體" pitchFamily="18"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5" name="Text Box 15"/>
          <p:cNvSpPr txBox="1">
            <a:spLocks noChangeArrowheads="1"/>
          </p:cNvSpPr>
          <p:nvPr/>
        </p:nvSpPr>
        <p:spPr bwMode="auto">
          <a:xfrm>
            <a:off x="1187450" y="1988839"/>
            <a:ext cx="7416998" cy="1938992"/>
          </a:xfrm>
          <a:prstGeom prst="rect">
            <a:avLst/>
          </a:prstGeom>
          <a:noFill/>
          <a:ln w="9525">
            <a:noFill/>
            <a:miter lim="800000"/>
            <a:headEnd/>
            <a:tailEnd/>
          </a:ln>
        </p:spPr>
        <p:txBody>
          <a:bodyPr wrap="square">
            <a:spAutoFit/>
          </a:bodyPr>
          <a:lstStyle/>
          <a:p>
            <a:pPr algn="ctr">
              <a:spcBef>
                <a:spcPct val="50000"/>
              </a:spcBef>
            </a:pPr>
            <a:r>
              <a:rPr lang="zh-TW" altLang="en-US" sz="6000" b="1" dirty="0">
                <a:solidFill>
                  <a:schemeClr val="bg1"/>
                </a:solidFill>
                <a:latin typeface="標楷體" panose="03000509000000000000" pitchFamily="65" charset="-120"/>
                <a:ea typeface="標楷體" panose="03000509000000000000" pitchFamily="65" charset="-120"/>
              </a:rPr>
              <a:t>泰豐輪胎</a:t>
            </a:r>
            <a:endParaRPr lang="en-US" altLang="zh-TW" sz="6000" b="1" dirty="0">
              <a:solidFill>
                <a:schemeClr val="bg1"/>
              </a:solidFill>
              <a:latin typeface="標楷體" panose="03000509000000000000" pitchFamily="65" charset="-120"/>
              <a:ea typeface="標楷體" panose="03000509000000000000" pitchFamily="65" charset="-120"/>
            </a:endParaRPr>
          </a:p>
          <a:p>
            <a:pPr algn="ctr">
              <a:spcBef>
                <a:spcPct val="50000"/>
              </a:spcBef>
            </a:pPr>
            <a:r>
              <a:rPr lang="en-US" altLang="zh-TW" sz="4000" b="1" dirty="0">
                <a:solidFill>
                  <a:schemeClr val="bg1"/>
                </a:solidFill>
                <a:latin typeface="標楷體" panose="03000509000000000000" pitchFamily="65" charset="-120"/>
                <a:ea typeface="標楷體" panose="03000509000000000000" pitchFamily="65" charset="-120"/>
              </a:rPr>
              <a:t>Federal co.</a:t>
            </a:r>
          </a:p>
        </p:txBody>
      </p:sp>
      <p:sp>
        <p:nvSpPr>
          <p:cNvPr id="6" name="內容版面配置區 3">
            <a:extLst>
              <a:ext uri="{FF2B5EF4-FFF2-40B4-BE49-F238E27FC236}">
                <a16:creationId xmlns:a16="http://schemas.microsoft.com/office/drawing/2014/main" id="{4F4A221A-2C7A-4CCA-AD93-DA3627A26EB6}"/>
              </a:ext>
            </a:extLst>
          </p:cNvPr>
          <p:cNvSpPr txBox="1">
            <a:spLocks/>
          </p:cNvSpPr>
          <p:nvPr/>
        </p:nvSpPr>
        <p:spPr>
          <a:xfrm>
            <a:off x="2411760" y="1484784"/>
            <a:ext cx="6192688" cy="4968552"/>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Font typeface="Arial" panose="020B0604020202020204" pitchFamily="34" charset="0"/>
              <a:buNone/>
            </a:pPr>
            <a:r>
              <a:rPr kumimoji="0" lang="en-US" altLang="zh-TW" sz="1800" dirty="0"/>
              <a:t> </a:t>
            </a:r>
          </a:p>
          <a:p>
            <a:pPr marL="0" indent="0" fontAlgn="auto">
              <a:lnSpc>
                <a:spcPct val="90000"/>
              </a:lnSpc>
              <a:spcAft>
                <a:spcPts val="0"/>
              </a:spcAft>
              <a:buFont typeface="Arial" panose="020B0604020202020204" pitchFamily="34" charset="0"/>
              <a:buNone/>
            </a:pPr>
            <a:r>
              <a:rPr kumimoji="0" lang="zh-TW" altLang="en-US" sz="9600" dirty="0">
                <a:latin typeface="標楷體" panose="03000509000000000000" pitchFamily="65" charset="-120"/>
                <a:ea typeface="標楷體" panose="03000509000000000000" pitchFamily="65" charset="-120"/>
              </a:rPr>
              <a:t>本簡報是建立於本公司從各項來源所取得之資訊。有些 資訊可能受未來不確定性因素影響，致使與原先本公司 對於未來前景的說明迥異。未來若有變更或調整時，請 以公開資訊觀測站公告資訊為依據。</a:t>
            </a:r>
            <a:endParaRPr kumimoji="0" lang="en-US" altLang="zh-TW" sz="9600" dirty="0">
              <a:latin typeface="標楷體" panose="03000509000000000000" pitchFamily="65" charset="-120"/>
              <a:ea typeface="標楷體" panose="03000509000000000000" pitchFamily="65" charset="-120"/>
            </a:endParaRPr>
          </a:p>
          <a:p>
            <a:pPr marL="0" indent="0" fontAlgn="auto">
              <a:lnSpc>
                <a:spcPct val="90000"/>
              </a:lnSpc>
              <a:spcAft>
                <a:spcPts val="0"/>
              </a:spcAft>
              <a:buFont typeface="Arial" panose="020B0604020202020204" pitchFamily="34" charset="0"/>
              <a:buNone/>
            </a:pPr>
            <a:endParaRPr kumimoji="0" lang="en-US" altLang="zh-TW" sz="9600" dirty="0">
              <a:latin typeface="標楷體" panose="03000509000000000000" pitchFamily="65" charset="-120"/>
              <a:ea typeface="標楷體" panose="03000509000000000000" pitchFamily="65" charset="-120"/>
            </a:endParaRPr>
          </a:p>
          <a:p>
            <a:pPr marL="0" indent="0" fontAlgn="auto">
              <a:lnSpc>
                <a:spcPct val="90000"/>
              </a:lnSpc>
              <a:spcAft>
                <a:spcPts val="0"/>
              </a:spcAft>
              <a:buFont typeface="Arial" panose="020B0604020202020204" pitchFamily="34" charset="0"/>
              <a:buNone/>
            </a:pPr>
            <a:r>
              <a:rPr kumimoji="0" lang="en-US" altLang="zh-TW" sz="9600" dirty="0">
                <a:latin typeface="Times New Roman" panose="02020603050405020304" pitchFamily="18" charset="0"/>
                <a:ea typeface="標楷體" panose="03000509000000000000" pitchFamily="65" charset="-120"/>
                <a:cs typeface="Times New Roman" panose="02020603050405020304" pitchFamily="18" charset="0"/>
              </a:rPr>
              <a:t>This presentation is based on the information obtained from various sources which the Company believes to be reliable. But at some point in the future, there are a variety of factors which could cause actual results to differ materially from those statements. Therefore, please refer to the information on MOPS website as the main basis if any adjustment has been made.</a:t>
            </a:r>
          </a:p>
          <a:p>
            <a:pPr marL="0" indent="0" fontAlgn="auto">
              <a:lnSpc>
                <a:spcPct val="90000"/>
              </a:lnSpc>
              <a:spcAft>
                <a:spcPts val="0"/>
              </a:spcAft>
              <a:buFont typeface="Arial" panose="020B0604020202020204" pitchFamily="34" charset="0"/>
              <a:buNone/>
            </a:pPr>
            <a:r>
              <a:rPr kumimoji="0" lang="en-US" altLang="zh-TW" sz="11200" dirty="0">
                <a:latin typeface="標楷體" panose="03000509000000000000" pitchFamily="65" charset="-120"/>
                <a:ea typeface="標楷體" panose="03000509000000000000" pitchFamily="65" charset="-120"/>
              </a:rPr>
              <a:t> </a:t>
            </a:r>
            <a:endParaRPr kumimoji="0" lang="zh-TW" altLang="en-US" sz="11200" dirty="0">
              <a:latin typeface="標楷體" panose="03000509000000000000" pitchFamily="65" charset="-120"/>
              <a:ea typeface="標楷體" panose="03000509000000000000" pitchFamily="65" charset="-120"/>
            </a:endParaRPr>
          </a:p>
        </p:txBody>
      </p:sp>
      <p:sp>
        <p:nvSpPr>
          <p:cNvPr id="7" name="標題 1">
            <a:extLst>
              <a:ext uri="{FF2B5EF4-FFF2-40B4-BE49-F238E27FC236}">
                <a16:creationId xmlns:a16="http://schemas.microsoft.com/office/drawing/2014/main" id="{0700D0B2-04B7-4C64-9AD7-5A90C2E4576A}"/>
              </a:ext>
            </a:extLst>
          </p:cNvPr>
          <p:cNvSpPr>
            <a:spLocks noGrp="1"/>
          </p:cNvSpPr>
          <p:nvPr>
            <p:ph type="title"/>
          </p:nvPr>
        </p:nvSpPr>
        <p:spPr>
          <a:xfrm>
            <a:off x="1907704" y="731837"/>
            <a:ext cx="7056784" cy="608931"/>
          </a:xfrm>
        </p:spPr>
        <p:txBody>
          <a:bodyPr anchor="ctr">
            <a:normAutofit/>
          </a:bodyPr>
          <a:lstStyle/>
          <a:p>
            <a:r>
              <a:rPr lang="zh-TW" altLang="en-US" sz="3200" u="sng" dirty="0">
                <a:latin typeface="標楷體" panose="03000509000000000000" pitchFamily="65" charset="-120"/>
                <a:ea typeface="標楷體" panose="03000509000000000000" pitchFamily="65" charset="-120"/>
              </a:rPr>
              <a:t>免責聲明 </a:t>
            </a:r>
            <a:r>
              <a:rPr lang="en-US" altLang="zh-TW" sz="3200" u="sng" dirty="0">
                <a:latin typeface="標楷體" panose="03000509000000000000" pitchFamily="65" charset="-120"/>
                <a:ea typeface="標楷體" panose="03000509000000000000" pitchFamily="65" charset="-120"/>
              </a:rPr>
              <a:t>Safe Harbor Notice</a:t>
            </a:r>
            <a:endParaRPr lang="zh-TW" altLang="en-US" sz="3200" u="sng"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9391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84" y="0"/>
            <a:ext cx="9144000" cy="6858000"/>
          </a:xfrm>
          <a:prstGeom prst="rect">
            <a:avLst/>
          </a:prstGeom>
        </p:spPr>
      </p:pic>
      <p:sp>
        <p:nvSpPr>
          <p:cNvPr id="3075" name="Text Box 15"/>
          <p:cNvSpPr txBox="1">
            <a:spLocks noChangeArrowheads="1"/>
          </p:cNvSpPr>
          <p:nvPr/>
        </p:nvSpPr>
        <p:spPr bwMode="auto">
          <a:xfrm>
            <a:off x="1187450" y="1988840"/>
            <a:ext cx="7129463" cy="1938992"/>
          </a:xfrm>
          <a:prstGeom prst="rect">
            <a:avLst/>
          </a:prstGeom>
          <a:noFill/>
          <a:ln w="9525">
            <a:noFill/>
            <a:miter lim="800000"/>
            <a:headEnd/>
            <a:tailEnd/>
          </a:ln>
        </p:spPr>
        <p:txBody>
          <a:bodyPr wrap="square">
            <a:spAutoFit/>
          </a:bodyPr>
          <a:lstStyle/>
          <a:p>
            <a:pPr algn="ctr">
              <a:spcBef>
                <a:spcPct val="50000"/>
              </a:spcBef>
            </a:pPr>
            <a:r>
              <a:rPr lang="zh-TW" altLang="en-US" sz="6000" b="1" dirty="0">
                <a:solidFill>
                  <a:schemeClr val="bg1"/>
                </a:solidFill>
                <a:latin typeface="標楷體" panose="03000509000000000000" pitchFamily="65" charset="-120"/>
                <a:ea typeface="標楷體" panose="03000509000000000000" pitchFamily="65" charset="-120"/>
              </a:rPr>
              <a:t>泰豐輪胎</a:t>
            </a:r>
            <a:endParaRPr lang="en-US" altLang="zh-TW" sz="6000" b="1" dirty="0">
              <a:solidFill>
                <a:schemeClr val="bg1"/>
              </a:solidFill>
              <a:latin typeface="標楷體" panose="03000509000000000000" pitchFamily="65" charset="-120"/>
              <a:ea typeface="標楷體" panose="03000509000000000000" pitchFamily="65" charset="-120"/>
            </a:endParaRPr>
          </a:p>
          <a:p>
            <a:pPr algn="ctr">
              <a:spcBef>
                <a:spcPct val="50000"/>
              </a:spcBef>
            </a:pPr>
            <a:r>
              <a:rPr lang="en-US" altLang="zh-TW" sz="4000" b="1" dirty="0">
                <a:solidFill>
                  <a:schemeClr val="bg1"/>
                </a:solidFill>
                <a:latin typeface="標楷體" panose="03000509000000000000" pitchFamily="65" charset="-120"/>
                <a:ea typeface="標楷體" panose="03000509000000000000" pitchFamily="65" charset="-120"/>
              </a:rPr>
              <a:t>Federal co.</a:t>
            </a:r>
          </a:p>
        </p:txBody>
      </p:sp>
      <p:sp>
        <p:nvSpPr>
          <p:cNvPr id="8" name="Text Box 3"/>
          <p:cNvSpPr txBox="1">
            <a:spLocks noChangeArrowheads="1"/>
          </p:cNvSpPr>
          <p:nvPr/>
        </p:nvSpPr>
        <p:spPr bwMode="auto">
          <a:xfrm>
            <a:off x="3419872" y="1157842"/>
            <a:ext cx="4536504" cy="830997"/>
          </a:xfrm>
          <a:prstGeom prst="rect">
            <a:avLst/>
          </a:prstGeom>
          <a:noFill/>
          <a:ln w="9525">
            <a:noFill/>
            <a:miter lim="800000"/>
            <a:headEnd/>
            <a:tailEnd/>
          </a:ln>
        </p:spPr>
        <p:txBody>
          <a:bodyPr wrap="square" anchor="ctr">
            <a:spAutoFit/>
          </a:bodyPr>
          <a:lstStyle/>
          <a:p>
            <a:pPr algn="ctr"/>
            <a:r>
              <a:rPr lang="zh-TW" altLang="en-US" sz="4800" b="1" dirty="0">
                <a:ea typeface="標楷體" panose="03000509000000000000" pitchFamily="65" charset="-120"/>
                <a:cs typeface="Times New Roman" panose="02020603050405020304" pitchFamily="18" charset="0"/>
              </a:rPr>
              <a:t>綱要 </a:t>
            </a:r>
            <a:r>
              <a:rPr lang="en-US" altLang="zh-TW" b="1" dirty="0">
                <a:ea typeface="標楷體" panose="03000509000000000000" pitchFamily="65" charset="-120"/>
                <a:cs typeface="Times New Roman" panose="02020603050405020304" pitchFamily="18" charset="0"/>
              </a:rPr>
              <a:t>Table of contents</a:t>
            </a:r>
            <a:endParaRPr lang="zh-TW" altLang="en-US" b="1" dirty="0">
              <a:ea typeface="標楷體" panose="03000509000000000000" pitchFamily="65" charset="-120"/>
              <a:cs typeface="Times New Roman" panose="02020603050405020304" pitchFamily="18" charset="0"/>
            </a:endParaRPr>
          </a:p>
        </p:txBody>
      </p:sp>
      <p:sp>
        <p:nvSpPr>
          <p:cNvPr id="9" name="內容版面配置區 4"/>
          <p:cNvSpPr txBox="1">
            <a:spLocks/>
          </p:cNvSpPr>
          <p:nvPr/>
        </p:nvSpPr>
        <p:spPr bwMode="auto">
          <a:xfrm>
            <a:off x="1259632" y="2420888"/>
            <a:ext cx="7488832" cy="2448775"/>
          </a:xfrm>
          <a:prstGeom prst="rect">
            <a:avLst/>
          </a:prstGeom>
          <a:noFill/>
          <a:ln>
            <a:noFill/>
            <a:miter lim="800000"/>
            <a:headEnd/>
            <a:tailEnd/>
          </a:ln>
        </p:spPr>
        <p:txBody>
          <a:bodyPr vert="horz" wrap="square" lIns="91440" tIns="45720" rIns="91440" bIns="45720" numCol="1" anchor="t" anchorCtr="0" compatLnSpc="1">
            <a:prstTxWarp prst="textNoShape">
              <a:avLst/>
            </a:prstTxWarp>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marL="901700" indent="-457200" algn="l" fontAlgn="auto">
              <a:spcAft>
                <a:spcPts val="600"/>
              </a:spcAft>
              <a:buClrTx/>
              <a:buFont typeface="+mj-lt"/>
              <a:buAutoNum type="arabicPeriod"/>
              <a:tabLst>
                <a:tab pos="715963" algn="l"/>
              </a:tabLst>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公司簡介 </a:t>
            </a:r>
            <a:r>
              <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Company Introduction</a:t>
            </a:r>
          </a:p>
          <a:p>
            <a:pPr marL="901700" indent="-457200" algn="l" fontAlgn="auto">
              <a:spcAft>
                <a:spcPts val="600"/>
              </a:spcAft>
              <a:buClrTx/>
              <a:buFont typeface="+mj-lt"/>
              <a:buAutoNum type="arabicPeriod"/>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營運報告 </a:t>
            </a:r>
            <a:r>
              <a:rPr lang="en-US" altLang="zh-TW" sz="3200" dirty="0">
                <a:solidFill>
                  <a:schemeClr val="tx1"/>
                </a:solidFill>
                <a:latin typeface="Times New Roman" panose="02020603050405020304" pitchFamily="18" charset="0"/>
                <a:cs typeface="Times New Roman" panose="02020603050405020304" pitchFamily="18" charset="0"/>
              </a:rPr>
              <a:t>Operating  Report</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901700" indent="-457200" algn="l" fontAlgn="auto">
              <a:spcAft>
                <a:spcPts val="600"/>
              </a:spcAft>
              <a:buClrTx/>
              <a:buFont typeface="+mj-lt"/>
              <a:buAutoNum type="arabicPeriod"/>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未來展望 </a:t>
            </a:r>
            <a:r>
              <a:rPr lang="en-US" altLang="zh-TW" sz="3200" dirty="0">
                <a:solidFill>
                  <a:schemeClr val="tx1"/>
                </a:solidFill>
                <a:latin typeface="Times New Roman" panose="02020603050405020304" pitchFamily="18" charset="0"/>
                <a:cs typeface="Times New Roman" panose="02020603050405020304" pitchFamily="18" charset="0"/>
              </a:rPr>
              <a:t>Future  Prospects </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901700" indent="-457200" algn="l" fontAlgn="auto">
              <a:spcAft>
                <a:spcPts val="600"/>
              </a:spcAft>
              <a:buClrTx/>
              <a:buFont typeface="+mj-lt"/>
              <a:buAutoNum type="arabicPeriod"/>
            </a:pPr>
            <a:r>
              <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Q&amp;A</a:t>
            </a:r>
          </a:p>
          <a:p>
            <a:pPr marL="542925" indent="-98425" algn="l" fontAlgn="auto">
              <a:spcAft>
                <a:spcPts val="600"/>
              </a:spcAft>
              <a:buClrTx/>
              <a:buFont typeface="+mj-lt"/>
              <a:buAutoNum type="arabicPeriod"/>
            </a:pPr>
            <a:endParaRPr lang="en-US" altLang="zh-TW" sz="3200" dirty="0">
              <a:solidFill>
                <a:schemeClr val="tx1"/>
              </a:solidFill>
              <a:latin typeface="標楷體" panose="03000509000000000000" pitchFamily="65" charset="-120"/>
              <a:ea typeface="標楷體" panose="03000509000000000000" pitchFamily="65" charset="-120"/>
            </a:endParaRPr>
          </a:p>
          <a:p>
            <a:pPr lvl="1" algn="l" fontAlgn="auto">
              <a:spcAft>
                <a:spcPts val="0"/>
              </a:spcAft>
            </a:pPr>
            <a:endParaRPr lang="en-US" altLang="zh-TW" sz="3200" dirty="0">
              <a:solidFill>
                <a:schemeClr val="tx1"/>
              </a:solidFill>
              <a:latin typeface="Arial Black" pitchFamily="34" charset="0"/>
            </a:endParaRPr>
          </a:p>
          <a:p>
            <a:pPr fontAlgn="auto">
              <a:spcAft>
                <a:spcPts val="0"/>
              </a:spcAft>
            </a:pPr>
            <a:endParaRPr lang="en-US" altLang="zh-TW" sz="3200" dirty="0">
              <a:solidFill>
                <a:schemeClr val="tx1"/>
              </a:solidFill>
              <a:latin typeface="Arial Black" pitchFamily="34" charset="0"/>
            </a:endParaRPr>
          </a:p>
          <a:p>
            <a:pPr fontAlgn="auto">
              <a:spcAft>
                <a:spcPts val="0"/>
              </a:spcAft>
            </a:pPr>
            <a:endParaRPr lang="en-US" altLang="zh-TW" sz="3200" dirty="0">
              <a:solidFill>
                <a:schemeClr val="tx1"/>
              </a:solidFill>
              <a:latin typeface="Arial Black" pitchFamily="34" charset="0"/>
            </a:endParaRPr>
          </a:p>
          <a:p>
            <a:pPr fontAlgn="auto">
              <a:spcAft>
                <a:spcPts val="0"/>
              </a:spcAft>
            </a:pPr>
            <a:endParaRPr lang="en-US" altLang="zh-TW" sz="3200" dirty="0">
              <a:solidFill>
                <a:schemeClr val="tx1"/>
              </a:solidFill>
            </a:endParaRPr>
          </a:p>
          <a:p>
            <a:pPr fontAlgn="auto">
              <a:spcAft>
                <a:spcPts val="0"/>
              </a:spcAft>
            </a:pPr>
            <a:endParaRPr lang="zh-TW" altLang="en-US" sz="3200" dirty="0">
              <a:solidFill>
                <a:schemeClr val="tx1"/>
              </a:solidFill>
            </a:endParaRPr>
          </a:p>
        </p:txBody>
      </p:sp>
    </p:spTree>
    <p:extLst>
      <p:ext uri="{BB962C8B-B14F-4D97-AF65-F5344CB8AC3E}">
        <p14:creationId xmlns:p14="http://schemas.microsoft.com/office/powerpoint/2010/main" val="165369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0ADD11-4055-44D3-AD09-D611CD509B89}" type="slidenum">
              <a:rPr kumimoji="0" lang="en-US" smtClean="0"/>
              <a:pPr/>
              <a:t>4</a:t>
            </a:fld>
            <a:endParaRPr kumimoji="0" lang="zh-CN" altLang="en-US"/>
          </a:p>
        </p:txBody>
      </p:sp>
      <p:sp>
        <p:nvSpPr>
          <p:cNvPr id="8" name="AutoShape 2" descr="https://www.federaltire.com/tc/images/corporate_histor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Rectangle 6"/>
          <p:cNvSpPr txBox="1">
            <a:spLocks noChangeArrowheads="1"/>
          </p:cNvSpPr>
          <p:nvPr/>
        </p:nvSpPr>
        <p:spPr>
          <a:xfrm>
            <a:off x="395536" y="235892"/>
            <a:ext cx="8029054" cy="769593"/>
          </a:xfrm>
          <a:prstGeom prst="rect">
            <a:avLst/>
          </a:prstGeom>
          <a:noFill/>
        </p:spPr>
        <p:txBody>
          <a:bodyPr/>
          <a:lstStyle/>
          <a:p>
            <a:pPr>
              <a:defRPr/>
            </a:pPr>
            <a:r>
              <a:rPr lang="zh-TW" altLang="en-US" sz="3200" b="1" kern="0" dirty="0">
                <a:latin typeface="標楷體" panose="03000509000000000000" pitchFamily="65" charset="-120"/>
                <a:ea typeface="標楷體" panose="03000509000000000000" pitchFamily="65" charset="-120"/>
              </a:rPr>
              <a:t>  </a:t>
            </a:r>
            <a:r>
              <a:rPr lang="en-US" altLang="zh-TW" sz="3200" b="1" kern="0" dirty="0">
                <a:latin typeface="標楷體" panose="03000509000000000000" pitchFamily="65" charset="-120"/>
                <a:ea typeface="標楷體" panose="03000509000000000000" pitchFamily="65" charset="-120"/>
              </a:rPr>
              <a:t>1.</a:t>
            </a:r>
            <a:r>
              <a:rPr lang="zh-TW" altLang="en-US" sz="3200" b="1" u="heavy" kern="0" dirty="0">
                <a:uFill>
                  <a:solidFill>
                    <a:srgbClr val="0070C0"/>
                  </a:solidFill>
                </a:uFill>
                <a:latin typeface="標楷體" panose="03000509000000000000" pitchFamily="65" charset="-120"/>
                <a:ea typeface="標楷體" panose="03000509000000000000" pitchFamily="65" charset="-120"/>
              </a:rPr>
              <a:t>公司簡介</a:t>
            </a:r>
            <a:r>
              <a:rPr lang="en-US" altLang="zh-TW" sz="3200" b="1" kern="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Company Introduction)</a:t>
            </a:r>
            <a:endParaRPr lang="zh-CN" altLang="en-US" sz="3200" b="1" kern="0" dirty="0">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124744"/>
            <a:ext cx="3960440"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81167" y="1295758"/>
            <a:ext cx="4392488" cy="4770537"/>
          </a:xfrm>
          <a:prstGeom prst="rect">
            <a:avLst/>
          </a:prstGeom>
        </p:spPr>
        <p:txBody>
          <a:bodyPr wrap="square">
            <a:spAutoFit/>
          </a:bodyPr>
          <a:lstStyle/>
          <a:p>
            <a:pPr marL="1270">
              <a:spcAft>
                <a:spcPts val="0"/>
              </a:spcAft>
            </a:pPr>
            <a:r>
              <a:rPr lang="zh-TW" altLang="zh-TW" sz="1600" kern="100" dirty="0">
                <a:ea typeface="標楷體" panose="03000509000000000000" pitchFamily="65" charset="-120"/>
                <a:cs typeface="Times New Roman" panose="02020603050405020304" pitchFamily="18" charset="0"/>
              </a:rPr>
              <a:t>創立日期：</a:t>
            </a:r>
            <a:r>
              <a:rPr lang="en-US" altLang="zh-TW" sz="1600" kern="100" dirty="0">
                <a:ea typeface="標楷體" panose="03000509000000000000" pitchFamily="65" charset="-120"/>
                <a:cs typeface="Times New Roman" panose="02020603050405020304" pitchFamily="18" charset="0"/>
              </a:rPr>
              <a:t>1955</a:t>
            </a:r>
            <a:r>
              <a:rPr lang="zh-TW" altLang="zh-TW" sz="1600" kern="100" dirty="0">
                <a:ea typeface="標楷體" panose="03000509000000000000" pitchFamily="65" charset="-120"/>
                <a:cs typeface="Times New Roman" panose="02020603050405020304" pitchFamily="18" charset="0"/>
              </a:rPr>
              <a:t>年</a:t>
            </a:r>
            <a:r>
              <a:rPr lang="en-US" altLang="zh-TW" sz="1600" kern="100" dirty="0">
                <a:ea typeface="標楷體" panose="03000509000000000000" pitchFamily="65" charset="-120"/>
                <a:cs typeface="Times New Roman" panose="02020603050405020304" pitchFamily="18" charset="0"/>
              </a:rPr>
              <a:t>11</a:t>
            </a:r>
            <a:r>
              <a:rPr lang="zh-TW" altLang="zh-TW" sz="1600" kern="100" dirty="0">
                <a:ea typeface="標楷體" panose="03000509000000000000" pitchFamily="65" charset="-120"/>
                <a:cs typeface="Times New Roman" panose="02020603050405020304" pitchFamily="18" charset="0"/>
              </a:rPr>
              <a:t>月 </a:t>
            </a:r>
          </a:p>
          <a:p>
            <a:pPr marL="635">
              <a:spcAft>
                <a:spcPts val="0"/>
              </a:spcAft>
            </a:pPr>
            <a:r>
              <a:rPr lang="en-US" altLang="zh-TW" sz="1600" kern="100" dirty="0">
                <a:ea typeface="標楷體" panose="03000509000000000000" pitchFamily="65" charset="-120"/>
                <a:cs typeface="Times New Roman" panose="02020603050405020304" pitchFamily="18" charset="0"/>
              </a:rPr>
              <a:t>Foundation</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Nov., 1955  </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ea typeface="標楷體" panose="03000509000000000000" pitchFamily="65" charset="-120"/>
                <a:cs typeface="Times New Roman" panose="02020603050405020304" pitchFamily="18" charset="0"/>
              </a:rPr>
              <a:t>上市日期：</a:t>
            </a:r>
            <a:r>
              <a:rPr lang="en-US" altLang="zh-TW" sz="1600" kern="100" dirty="0">
                <a:ea typeface="標楷體" panose="03000509000000000000" pitchFamily="65" charset="-120"/>
                <a:cs typeface="Times New Roman" panose="02020603050405020304" pitchFamily="18" charset="0"/>
              </a:rPr>
              <a:t>1979</a:t>
            </a:r>
            <a:r>
              <a:rPr lang="zh-TW" altLang="zh-TW" sz="1600" kern="100" dirty="0">
                <a:ea typeface="標楷體" panose="03000509000000000000" pitchFamily="65" charset="-120"/>
                <a:cs typeface="Times New Roman" panose="02020603050405020304" pitchFamily="18" charset="0"/>
              </a:rPr>
              <a:t>年</a:t>
            </a:r>
            <a:r>
              <a:rPr lang="en-US" altLang="zh-TW" sz="1600" kern="100" dirty="0">
                <a:ea typeface="標楷體" panose="03000509000000000000" pitchFamily="65" charset="-120"/>
                <a:cs typeface="Times New Roman" panose="02020603050405020304" pitchFamily="18" charset="0"/>
              </a:rPr>
              <a:t>7</a:t>
            </a:r>
            <a:r>
              <a:rPr lang="zh-TW" altLang="zh-TW" sz="1600" kern="100" dirty="0">
                <a:ea typeface="標楷體" panose="03000509000000000000" pitchFamily="65" charset="-120"/>
                <a:cs typeface="Times New Roman" panose="02020603050405020304" pitchFamily="18" charset="0"/>
              </a:rPr>
              <a:t>月 </a:t>
            </a:r>
          </a:p>
          <a:p>
            <a:pPr marL="635">
              <a:spcAft>
                <a:spcPts val="0"/>
              </a:spcAft>
            </a:pPr>
            <a:r>
              <a:rPr lang="en-US" altLang="zh-TW" sz="1600" kern="100" dirty="0">
                <a:ea typeface="標楷體" panose="03000509000000000000" pitchFamily="65" charset="-120"/>
                <a:cs typeface="Times New Roman" panose="02020603050405020304" pitchFamily="18" charset="0"/>
              </a:rPr>
              <a:t>IPO</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Jul., 1979 </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ea typeface="標楷體" panose="03000509000000000000" pitchFamily="65" charset="-120"/>
                <a:cs typeface="Times New Roman" panose="02020603050405020304" pitchFamily="18" charset="0"/>
              </a:rPr>
              <a:t>營運總部：台灣桃園 </a:t>
            </a:r>
          </a:p>
          <a:p>
            <a:pPr marL="635">
              <a:spcAft>
                <a:spcPts val="0"/>
              </a:spcAft>
            </a:pPr>
            <a:r>
              <a:rPr lang="en-US" altLang="zh-TW" sz="1600" kern="100" dirty="0">
                <a:ea typeface="標楷體" panose="03000509000000000000" pitchFamily="65" charset="-120"/>
                <a:cs typeface="Times New Roman" panose="02020603050405020304" pitchFamily="18" charset="0"/>
              </a:rPr>
              <a:t>Headquarter</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Taoyuan , Taiwan </a:t>
            </a:r>
          </a:p>
          <a:p>
            <a:pPr marL="1270">
              <a:spcAft>
                <a:spcPts val="0"/>
              </a:spcAft>
            </a:pPr>
            <a:r>
              <a:rPr lang="zh-TW" altLang="en-US" sz="1600" kern="100" dirty="0">
                <a:solidFill>
                  <a:srgbClr val="3366FF"/>
                </a:solidFill>
                <a:ea typeface="標楷體" panose="03000509000000000000" pitchFamily="65" charset="-120"/>
                <a:cs typeface="Times New Roman" panose="02020603050405020304" pitchFamily="18" charset="0"/>
              </a:rPr>
              <a:t>生產基地</a:t>
            </a:r>
            <a:r>
              <a:rPr lang="zh-TW" altLang="zh-TW" sz="1600" kern="100" dirty="0">
                <a:solidFill>
                  <a:srgbClr val="3366FF"/>
                </a:solidFill>
                <a:ea typeface="標楷體" panose="03000509000000000000" pitchFamily="65" charset="-120"/>
                <a:cs typeface="Times New Roman" panose="02020603050405020304" pitchFamily="18" charset="0"/>
              </a:rPr>
              <a:t>：</a:t>
            </a:r>
            <a:r>
              <a:rPr lang="zh-TW" altLang="en-US" sz="1600" kern="100" dirty="0">
                <a:solidFill>
                  <a:srgbClr val="3366FF"/>
                </a:solidFill>
                <a:ea typeface="標楷體" panose="03000509000000000000" pitchFamily="65" charset="-120"/>
                <a:cs typeface="Times New Roman" panose="02020603050405020304" pitchFamily="18" charset="0"/>
              </a:rPr>
              <a:t>觀音廠</a:t>
            </a:r>
            <a:r>
              <a:rPr lang="zh-TW" altLang="zh-TW" sz="1600" kern="100" dirty="0">
                <a:solidFill>
                  <a:srgbClr val="3366FF"/>
                </a:solidFill>
                <a:ea typeface="標楷體" panose="03000509000000000000" pitchFamily="65" charset="-120"/>
                <a:cs typeface="Times New Roman" panose="02020603050405020304" pitchFamily="18" charset="0"/>
              </a:rPr>
              <a:t> </a:t>
            </a:r>
          </a:p>
          <a:p>
            <a:pPr marL="635">
              <a:spcAft>
                <a:spcPts val="0"/>
              </a:spcAft>
            </a:pPr>
            <a:r>
              <a:rPr lang="en-US" altLang="zh-TW" sz="1600" kern="100" dirty="0">
                <a:ea typeface="標楷體" panose="03000509000000000000" pitchFamily="65" charset="-120"/>
                <a:cs typeface="Times New Roman" panose="02020603050405020304" pitchFamily="18" charset="0"/>
              </a:rPr>
              <a:t>Production Plants</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Chungli Plant/Guanyin Plant</a:t>
            </a:r>
          </a:p>
          <a:p>
            <a:pPr marL="635">
              <a:spcAft>
                <a:spcPts val="0"/>
              </a:spcAft>
            </a:pPr>
            <a:r>
              <a:rPr lang="zh-TW" altLang="zh-TW" sz="1600" kern="100" dirty="0">
                <a:solidFill>
                  <a:srgbClr val="3366FF"/>
                </a:solidFill>
                <a:ea typeface="標楷體" panose="03000509000000000000" pitchFamily="65" charset="-120"/>
                <a:cs typeface="Times New Roman" panose="02020603050405020304" pitchFamily="18" charset="0"/>
              </a:rPr>
              <a:t>資本額：新台幣</a:t>
            </a:r>
            <a:r>
              <a:rPr lang="en-US" altLang="zh-TW" sz="1600" kern="100" dirty="0">
                <a:solidFill>
                  <a:srgbClr val="3366FF"/>
                </a:solidFill>
                <a:ea typeface="標楷體" panose="03000509000000000000" pitchFamily="65" charset="-120"/>
                <a:cs typeface="Times New Roman" panose="02020603050405020304" pitchFamily="18" charset="0"/>
              </a:rPr>
              <a:t>47.33</a:t>
            </a:r>
            <a:r>
              <a:rPr lang="zh-TW" altLang="zh-TW" sz="1600" kern="100" dirty="0">
                <a:solidFill>
                  <a:srgbClr val="3366FF"/>
                </a:solidFill>
                <a:ea typeface="標楷體" panose="03000509000000000000" pitchFamily="65" charset="-120"/>
                <a:cs typeface="Times New Roman" panose="02020603050405020304" pitchFamily="18" charset="0"/>
              </a:rPr>
              <a:t>億元 </a:t>
            </a:r>
          </a:p>
          <a:p>
            <a:pPr marL="635">
              <a:spcAft>
                <a:spcPts val="0"/>
              </a:spcAft>
            </a:pPr>
            <a:r>
              <a:rPr lang="en-US" altLang="zh-TW" sz="1600" kern="100" dirty="0">
                <a:ea typeface="標楷體" panose="03000509000000000000" pitchFamily="65" charset="-120"/>
                <a:cs typeface="Times New Roman" panose="02020603050405020304" pitchFamily="18" charset="0"/>
              </a:rPr>
              <a:t>Capital</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TWD 47.33 billion  </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ea typeface="標楷體" panose="03000509000000000000" pitchFamily="65" charset="-120"/>
                <a:cs typeface="Times New Roman" panose="02020603050405020304" pitchFamily="18" charset="0"/>
              </a:rPr>
              <a:t>董事長： </a:t>
            </a:r>
            <a:r>
              <a:rPr lang="zh-TW" altLang="en-US" sz="1600" kern="100" dirty="0">
                <a:ea typeface="標楷體" panose="03000509000000000000" pitchFamily="65" charset="-120"/>
                <a:cs typeface="Times New Roman" panose="02020603050405020304" pitchFamily="18" charset="0"/>
              </a:rPr>
              <a:t>江慶興</a:t>
            </a:r>
            <a:endParaRPr lang="zh-TW" altLang="zh-TW" sz="1600" kern="100" dirty="0">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Chairman</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Chiang  Ching-</a:t>
            </a:r>
            <a:r>
              <a:rPr lang="en-US" altLang="zh-TW" sz="1600" kern="100" dirty="0" err="1">
                <a:ea typeface="標楷體" panose="03000509000000000000" pitchFamily="65" charset="-120"/>
                <a:cs typeface="Times New Roman" panose="02020603050405020304" pitchFamily="18" charset="0"/>
              </a:rPr>
              <a:t>Hsing</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solidFill>
                  <a:srgbClr val="3366FF"/>
                </a:solidFill>
                <a:ea typeface="標楷體" panose="03000509000000000000" pitchFamily="65" charset="-120"/>
                <a:cs typeface="Times New Roman" panose="02020603050405020304" pitchFamily="18" charset="0"/>
              </a:rPr>
              <a:t>員工數：集團 </a:t>
            </a:r>
            <a:r>
              <a:rPr lang="en-US" altLang="zh-TW" sz="1600" kern="100" dirty="0">
                <a:solidFill>
                  <a:srgbClr val="3366FF"/>
                </a:solidFill>
                <a:ea typeface="標楷體" panose="03000509000000000000" pitchFamily="65" charset="-120"/>
                <a:cs typeface="Times New Roman" panose="02020603050405020304" pitchFamily="18" charset="0"/>
              </a:rPr>
              <a:t>535</a:t>
            </a:r>
            <a:r>
              <a:rPr lang="zh-TW" altLang="zh-TW" sz="1600" kern="100" dirty="0">
                <a:solidFill>
                  <a:srgbClr val="3366FF"/>
                </a:solidFill>
                <a:ea typeface="標楷體" panose="03000509000000000000" pitchFamily="65" charset="-120"/>
                <a:cs typeface="Times New Roman" panose="02020603050405020304" pitchFamily="18" charset="0"/>
              </a:rPr>
              <a:t>人 </a:t>
            </a:r>
          </a:p>
          <a:p>
            <a:pPr marL="635">
              <a:spcAft>
                <a:spcPts val="0"/>
              </a:spcAft>
            </a:pPr>
            <a:r>
              <a:rPr lang="en-US" altLang="zh-TW" sz="1600" kern="100" dirty="0">
                <a:ea typeface="標楷體" panose="03000509000000000000" pitchFamily="65" charset="-120"/>
                <a:cs typeface="Times New Roman" panose="02020603050405020304" pitchFamily="18" charset="0"/>
              </a:rPr>
              <a:t>Number of Employees</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535 (Global)</a:t>
            </a:r>
          </a:p>
          <a:p>
            <a:pPr marL="1270">
              <a:spcAft>
                <a:spcPts val="0"/>
              </a:spcAft>
            </a:pPr>
            <a:r>
              <a:rPr lang="zh-TW" altLang="en-US" sz="1600" kern="100" dirty="0">
                <a:ea typeface="標楷體" panose="03000509000000000000" pitchFamily="65" charset="-120"/>
                <a:cs typeface="Times New Roman" panose="02020603050405020304" pitchFamily="18" charset="0"/>
              </a:rPr>
              <a:t>主要產品</a:t>
            </a:r>
            <a:r>
              <a:rPr lang="zh-TW" altLang="zh-TW" sz="1600" kern="100" dirty="0">
                <a:ea typeface="標楷體" panose="03000509000000000000" pitchFamily="65" charset="-120"/>
                <a:cs typeface="Times New Roman" panose="02020603050405020304" pitchFamily="18" charset="0"/>
              </a:rPr>
              <a:t>：</a:t>
            </a:r>
            <a:r>
              <a:rPr lang="zh-TW" altLang="en-US" sz="1600" kern="100" dirty="0">
                <a:ea typeface="標楷體" panose="03000509000000000000" pitchFamily="65" charset="-120"/>
                <a:cs typeface="Times New Roman" panose="02020603050405020304" pitchFamily="18" charset="0"/>
              </a:rPr>
              <a:t>輻射層汽車外胎、競速用胎等</a:t>
            </a:r>
            <a:endParaRPr lang="zh-TW" altLang="zh-TW" sz="1600" kern="100" dirty="0">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Main Products</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PCR</a:t>
            </a:r>
            <a:r>
              <a:rPr lang="zh-TW" altLang="en-US"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Motorsports etc.</a:t>
            </a:r>
          </a:p>
          <a:p>
            <a:pPr marL="1270">
              <a:spcAft>
                <a:spcPts val="0"/>
              </a:spcAft>
            </a:pPr>
            <a:r>
              <a:rPr lang="zh-TW" altLang="en-US" sz="1600" kern="100" dirty="0">
                <a:ea typeface="標楷體" panose="03000509000000000000" pitchFamily="65" charset="-120"/>
                <a:cs typeface="Times New Roman" panose="02020603050405020304" pitchFamily="18" charset="0"/>
              </a:rPr>
              <a:t>營業比率</a:t>
            </a:r>
            <a:r>
              <a:rPr lang="zh-TW" altLang="zh-TW" sz="1600" kern="100" dirty="0">
                <a:ea typeface="標楷體" panose="03000509000000000000" pitchFamily="65" charset="-120"/>
                <a:cs typeface="Times New Roman" panose="02020603050405020304" pitchFamily="18" charset="0"/>
              </a:rPr>
              <a:t>：</a:t>
            </a:r>
            <a:r>
              <a:rPr lang="zh-TW" altLang="en-US" sz="1600" kern="100" dirty="0">
                <a:ea typeface="標楷體" panose="03000509000000000000" pitchFamily="65" charset="-120"/>
                <a:cs typeface="Times New Roman" panose="02020603050405020304" pitchFamily="18" charset="0"/>
              </a:rPr>
              <a:t>外銷</a:t>
            </a:r>
            <a:r>
              <a:rPr lang="en-US" altLang="zh-TW" sz="1600" kern="100" dirty="0">
                <a:ea typeface="標楷體" panose="03000509000000000000" pitchFamily="65" charset="-120"/>
                <a:cs typeface="Times New Roman" panose="02020603050405020304" pitchFamily="18" charset="0"/>
              </a:rPr>
              <a:t>85%</a:t>
            </a:r>
            <a:r>
              <a:rPr lang="zh-TW" altLang="en-US" sz="1600" kern="100" dirty="0">
                <a:ea typeface="標楷體" panose="03000509000000000000" pitchFamily="65" charset="-120"/>
                <a:cs typeface="Times New Roman" panose="02020603050405020304" pitchFamily="18" charset="0"/>
              </a:rPr>
              <a:t>、內銷</a:t>
            </a:r>
            <a:r>
              <a:rPr lang="en-US" altLang="zh-TW" sz="1600" kern="100" dirty="0">
                <a:ea typeface="標楷體" panose="03000509000000000000" pitchFamily="65" charset="-120"/>
                <a:cs typeface="Times New Roman" panose="02020603050405020304" pitchFamily="18" charset="0"/>
              </a:rPr>
              <a:t>15%</a:t>
            </a:r>
            <a:endParaRPr lang="zh-TW" altLang="zh-TW" sz="1600" kern="100" dirty="0">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Business ratios</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Foreign Sales 85%</a:t>
            </a:r>
            <a:r>
              <a:rPr lang="zh-TW" altLang="en-US" sz="1600" kern="100" dirty="0">
                <a:ea typeface="標楷體" panose="03000509000000000000" pitchFamily="65" charset="-120"/>
                <a:cs typeface="Times New Roman" panose="02020603050405020304" pitchFamily="18" charset="0"/>
              </a:rPr>
              <a:t> 、</a:t>
            </a:r>
            <a:r>
              <a:rPr lang="en-US" altLang="zh-TW" sz="1600" kern="100" dirty="0">
                <a:ea typeface="標楷體" panose="03000509000000000000" pitchFamily="65" charset="-120"/>
                <a:cs typeface="Times New Roman" panose="02020603050405020304" pitchFamily="18" charset="0"/>
              </a:rPr>
              <a:t>Domestic Sales 15%</a:t>
            </a:r>
            <a:endParaRPr lang="zh-TW" altLang="zh-TW" sz="1600" kern="100" dirty="0">
              <a:ea typeface="標楷體" panose="03000509000000000000" pitchFamily="65" charset="-120"/>
              <a:cs typeface="Times New Roman" panose="02020603050405020304" pitchFamily="18" charset="0"/>
            </a:endParaRPr>
          </a:p>
        </p:txBody>
      </p:sp>
      <p:pic>
        <p:nvPicPr>
          <p:cNvPr id="7" name="Picture 12" descr="Federalcorp_English_V_300dpi_r">
            <a:extLst>
              <a:ext uri="{FF2B5EF4-FFF2-40B4-BE49-F238E27FC236}">
                <a16:creationId xmlns:a16="http://schemas.microsoft.com/office/drawing/2014/main" id="{090105EF-C6D0-41D5-9D0C-14678BD12060}"/>
              </a:ext>
            </a:extLst>
          </p:cNvPr>
          <p:cNvPicPr>
            <a:picLocks noChangeAspect="1" noChangeArrowheads="1"/>
          </p:cNvPicPr>
          <p:nvPr/>
        </p:nvPicPr>
        <p:blipFill>
          <a:blip r:embed="rId3" cstate="email"/>
          <a:srcRect/>
          <a:stretch>
            <a:fillRect/>
          </a:stretch>
        </p:blipFill>
        <p:spPr bwMode="auto">
          <a:xfrm>
            <a:off x="7750696" y="6178655"/>
            <a:ext cx="936104" cy="476672"/>
          </a:xfrm>
          <a:prstGeom prst="rect">
            <a:avLst/>
          </a:prstGeom>
          <a:noFill/>
          <a:ln w="9525">
            <a:noFill/>
            <a:miter lim="800000"/>
            <a:headEnd/>
            <a:tailEnd/>
          </a:ln>
        </p:spPr>
      </p:pic>
    </p:spTree>
    <p:extLst>
      <p:ext uri="{BB962C8B-B14F-4D97-AF65-F5344CB8AC3E}">
        <p14:creationId xmlns:p14="http://schemas.microsoft.com/office/powerpoint/2010/main" val="276216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375047"/>
            <a:ext cx="5382492" cy="584775"/>
          </a:xfrm>
          <a:prstGeom prst="rect">
            <a:avLst/>
          </a:prstGeom>
        </p:spPr>
        <p:txBody>
          <a:bodyPr wrap="square">
            <a:spAutoFit/>
          </a:bodyPr>
          <a:lstStyle/>
          <a:p>
            <a:pPr>
              <a:defRPr/>
            </a:pPr>
            <a:r>
              <a:rPr lang="zh-TW" altLang="en-US" sz="3200" b="1" u="heavy" kern="0" dirty="0">
                <a:uFill>
                  <a:solidFill>
                    <a:srgbClr val="0070C0"/>
                  </a:solidFill>
                </a:uFill>
                <a:latin typeface="微軟正黑體" panose="020B0604030504040204" pitchFamily="34" charset="-120"/>
                <a:ea typeface="微軟正黑體" panose="020B0604030504040204" pitchFamily="34" charset="-120"/>
              </a:rPr>
              <a:t>中壢廠</a:t>
            </a:r>
            <a:r>
              <a:rPr lang="en-US" altLang="zh-TW" sz="3200" b="1" kern="0" dirty="0">
                <a:uFill>
                  <a:solidFill>
                    <a:srgbClr val="0070C0"/>
                  </a:solidFill>
                </a:uFill>
                <a:latin typeface="微軟正黑體" panose="020B0604030504040204" pitchFamily="34" charset="-120"/>
                <a:ea typeface="微軟正黑體" panose="020B0604030504040204" pitchFamily="34" charset="-120"/>
              </a:rPr>
              <a:t>(</a:t>
            </a:r>
            <a:r>
              <a:rPr lang="en-US" altLang="zh-TW" sz="3200" b="1" kern="0" dirty="0" err="1">
                <a:uFill>
                  <a:solidFill>
                    <a:srgbClr val="0070C0"/>
                  </a:solidFill>
                </a:uFill>
                <a:latin typeface="微軟正黑體" panose="020B0604030504040204" pitchFamily="34" charset="-120"/>
                <a:ea typeface="微軟正黑體" panose="020B0604030504040204" pitchFamily="34" charset="-120"/>
              </a:rPr>
              <a:t>Chungli</a:t>
            </a:r>
            <a:r>
              <a:rPr lang="en-US" altLang="zh-TW" sz="3200" b="1" kern="0" dirty="0">
                <a:uFill>
                  <a:solidFill>
                    <a:srgbClr val="0070C0"/>
                  </a:solidFill>
                </a:uFill>
                <a:latin typeface="微軟正黑體" panose="020B0604030504040204" pitchFamily="34" charset="-120"/>
                <a:ea typeface="微軟正黑體" panose="020B0604030504040204" pitchFamily="34" charset="-120"/>
              </a:rPr>
              <a:t> Plant)</a:t>
            </a:r>
            <a:endParaRPr lang="zh-CN" altLang="en-US" sz="3200" b="1" kern="0" dirty="0">
              <a:uFill>
                <a:solidFill>
                  <a:srgbClr val="0070C0"/>
                </a:solidFill>
              </a:uFill>
              <a:latin typeface="微軟正黑體" panose="020B0604030504040204" pitchFamily="34" charset="-120"/>
              <a:ea typeface="微軟正黑體" panose="020B0604030504040204" pitchFamily="34" charset="-120"/>
            </a:endParaRPr>
          </a:p>
        </p:txBody>
      </p:sp>
      <p:sp>
        <p:nvSpPr>
          <p:cNvPr id="4" name="AutoShape 4" descr="https://www.federaltire.com/tc/images/corporate_histor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b="22478"/>
          <a:stretch/>
        </p:blipFill>
        <p:spPr>
          <a:xfrm>
            <a:off x="467544" y="1052736"/>
            <a:ext cx="8352928" cy="4320480"/>
          </a:xfrm>
          <a:prstGeom prst="rect">
            <a:avLst/>
          </a:prstGeom>
        </p:spPr>
      </p:pic>
      <p:sp>
        <p:nvSpPr>
          <p:cNvPr id="7" name="矩形 6"/>
          <p:cNvSpPr/>
          <p:nvPr/>
        </p:nvSpPr>
        <p:spPr>
          <a:xfrm>
            <a:off x="467544" y="5445224"/>
            <a:ext cx="7272808" cy="1077218"/>
          </a:xfrm>
          <a:prstGeom prst="rect">
            <a:avLst/>
          </a:prstGeom>
        </p:spPr>
        <p:txBody>
          <a:bodyPr wrap="square">
            <a:spAutoFit/>
          </a:bodyPr>
          <a:lstStyle/>
          <a:p>
            <a:pPr marL="1270">
              <a:spcAft>
                <a:spcPts val="0"/>
              </a:spcAft>
            </a:pPr>
            <a:r>
              <a:rPr lang="zh-TW" altLang="en-US" sz="1600" b="1" kern="100" dirty="0">
                <a:solidFill>
                  <a:srgbClr val="3366FF"/>
                </a:solidFill>
                <a:latin typeface="微軟正黑體" pitchFamily="34" charset="-120"/>
                <a:ea typeface="微軟正黑體" pitchFamily="34" charset="-120"/>
                <a:cs typeface="Times New Roman"/>
              </a:rPr>
              <a:t>佔地面積</a:t>
            </a:r>
            <a:r>
              <a:rPr lang="zh-TW" altLang="zh-TW" sz="1600" b="1" kern="100" dirty="0">
                <a:solidFill>
                  <a:srgbClr val="3366FF"/>
                </a:solidFill>
                <a:latin typeface="微軟正黑體" pitchFamily="34" charset="-120"/>
                <a:ea typeface="微軟正黑體" pitchFamily="34" charset="-120"/>
                <a:cs typeface="Times New Roman"/>
              </a:rPr>
              <a:t>：</a:t>
            </a:r>
            <a:r>
              <a:rPr lang="en-US" altLang="zh-TW" sz="1600" b="1" kern="100" dirty="0">
                <a:solidFill>
                  <a:srgbClr val="3366FF"/>
                </a:solidFill>
                <a:latin typeface="微軟正黑體" pitchFamily="34" charset="-120"/>
                <a:ea typeface="微軟正黑體" pitchFamily="34" charset="-120"/>
                <a:cs typeface="Times New Roman"/>
              </a:rPr>
              <a:t>26,807</a:t>
            </a:r>
            <a:r>
              <a:rPr lang="zh-TW" altLang="en-US" sz="1600" b="1" kern="100" dirty="0">
                <a:solidFill>
                  <a:srgbClr val="3366FF"/>
                </a:solidFill>
                <a:latin typeface="微軟正黑體" pitchFamily="34" charset="-120"/>
                <a:ea typeface="微軟正黑體" pitchFamily="34" charset="-120"/>
                <a:cs typeface="Times New Roman"/>
              </a:rPr>
              <a:t>坪</a:t>
            </a:r>
            <a:r>
              <a:rPr lang="zh-TW" altLang="zh-TW" sz="1600" b="1" kern="100" dirty="0">
                <a:solidFill>
                  <a:srgbClr val="3366FF"/>
                </a:solidFill>
                <a:latin typeface="微軟正黑體" pitchFamily="34" charset="-120"/>
                <a:ea typeface="微軟正黑體" pitchFamily="34" charset="-120"/>
                <a:cs typeface="Times New Roman"/>
              </a:rPr>
              <a:t> </a:t>
            </a:r>
            <a:endParaRPr lang="zh-TW" altLang="zh-TW" sz="1600" kern="100" dirty="0">
              <a:solidFill>
                <a:srgbClr val="3366FF"/>
              </a:solidFill>
              <a:latin typeface="微軟正黑體" pitchFamily="34" charset="-120"/>
              <a:ea typeface="微軟正黑體" pitchFamily="34" charset="-120"/>
              <a:cs typeface="Times New Roman"/>
            </a:endParaRPr>
          </a:p>
          <a:p>
            <a:pPr marL="635">
              <a:spcAft>
                <a:spcPts val="0"/>
              </a:spcAft>
            </a:pPr>
            <a:r>
              <a:rPr lang="en-US" altLang="zh-TW" sz="1600" kern="100" dirty="0">
                <a:latin typeface="微軟正黑體" pitchFamily="34" charset="-120"/>
                <a:ea typeface="微軟正黑體" pitchFamily="34" charset="-120"/>
                <a:cs typeface="Times New Roman"/>
              </a:rPr>
              <a:t>Land Area</a:t>
            </a:r>
            <a:r>
              <a:rPr lang="zh-TW" altLang="zh-TW" sz="1600" kern="100" dirty="0">
                <a:latin typeface="微軟正黑體" pitchFamily="34" charset="-120"/>
                <a:ea typeface="微軟正黑體" pitchFamily="34" charset="-120"/>
                <a:cs typeface="Times New Roman"/>
              </a:rPr>
              <a:t>：</a:t>
            </a:r>
            <a:r>
              <a:rPr lang="en-US" altLang="zh-TW" sz="1600" kern="100" dirty="0">
                <a:latin typeface="微軟正黑體" pitchFamily="34" charset="-120"/>
                <a:ea typeface="微軟正黑體" pitchFamily="34" charset="-120"/>
                <a:cs typeface="Times New Roman"/>
              </a:rPr>
              <a:t>26,807 ping (88,619</a:t>
            </a:r>
            <a:r>
              <a:rPr lang="zh-TW" altLang="en-US" sz="1600" kern="100" dirty="0">
                <a:latin typeface="微軟正黑體" pitchFamily="34" charset="-120"/>
                <a:ea typeface="微軟正黑體" pitchFamily="34" charset="-120"/>
                <a:cs typeface="Times New Roman"/>
              </a:rPr>
              <a:t> </a:t>
            </a:r>
            <a:r>
              <a:rPr lang="en-US" altLang="zh-TW" sz="1600" kern="100" dirty="0">
                <a:latin typeface="微軟正黑體" pitchFamily="34" charset="-120"/>
                <a:ea typeface="微軟正黑體" pitchFamily="34" charset="-120"/>
                <a:cs typeface="Times New Roman"/>
              </a:rPr>
              <a:t>square meters) </a:t>
            </a:r>
            <a:endParaRPr lang="zh-TW" altLang="zh-TW" sz="1600" kern="100" dirty="0">
              <a:latin typeface="微軟正黑體" pitchFamily="34" charset="-120"/>
              <a:ea typeface="微軟正黑體" pitchFamily="34" charset="-120"/>
              <a:cs typeface="Times New Roman"/>
            </a:endParaRPr>
          </a:p>
          <a:p>
            <a:pPr marL="1270">
              <a:spcAft>
                <a:spcPts val="0"/>
              </a:spcAft>
            </a:pPr>
            <a:r>
              <a:rPr lang="zh-TW" altLang="en-US" sz="1600" b="1" kern="100" dirty="0">
                <a:solidFill>
                  <a:srgbClr val="3366FF"/>
                </a:solidFill>
                <a:latin typeface="微軟正黑體" pitchFamily="34" charset="-120"/>
                <a:ea typeface="微軟正黑體" pitchFamily="34" charset="-120"/>
                <a:cs typeface="Times New Roman"/>
              </a:rPr>
              <a:t>年產能</a:t>
            </a:r>
            <a:r>
              <a:rPr lang="zh-TW" altLang="zh-TW" sz="1600" b="1" kern="100" dirty="0">
                <a:solidFill>
                  <a:srgbClr val="3366FF"/>
                </a:solidFill>
                <a:latin typeface="微軟正黑體" pitchFamily="34" charset="-120"/>
                <a:ea typeface="微軟正黑體" pitchFamily="34" charset="-120"/>
                <a:cs typeface="Times New Roman"/>
              </a:rPr>
              <a:t>：</a:t>
            </a:r>
            <a:r>
              <a:rPr lang="zh-TW" altLang="en-US" sz="1600" b="1" kern="100" dirty="0">
                <a:solidFill>
                  <a:srgbClr val="3366FF"/>
                </a:solidFill>
                <a:latin typeface="微軟正黑體" pitchFamily="34" charset="-120"/>
                <a:ea typeface="微軟正黑體" pitchFamily="34" charset="-120"/>
                <a:cs typeface="Times New Roman"/>
              </a:rPr>
              <a:t>停產</a:t>
            </a:r>
            <a:r>
              <a:rPr lang="zh-TW" altLang="zh-TW" sz="1600" b="1" kern="100" dirty="0">
                <a:solidFill>
                  <a:srgbClr val="3366FF"/>
                </a:solidFill>
                <a:latin typeface="微軟正黑體" pitchFamily="34" charset="-120"/>
                <a:ea typeface="微軟正黑體" pitchFamily="34" charset="-120"/>
                <a:cs typeface="Times New Roman"/>
              </a:rPr>
              <a:t> </a:t>
            </a:r>
            <a:r>
              <a:rPr lang="en-US" altLang="zh-TW" sz="1600" b="1" kern="100" dirty="0">
                <a:solidFill>
                  <a:srgbClr val="3366FF"/>
                </a:solidFill>
                <a:latin typeface="微軟正黑體" pitchFamily="34" charset="-120"/>
                <a:ea typeface="微軟正黑體" pitchFamily="34" charset="-120"/>
                <a:cs typeface="Times New Roman"/>
              </a:rPr>
              <a:t>(</a:t>
            </a:r>
            <a:r>
              <a:rPr lang="zh-TW" altLang="en-US" sz="1600" b="1" kern="100" dirty="0">
                <a:solidFill>
                  <a:srgbClr val="3366FF"/>
                </a:solidFill>
                <a:latin typeface="微軟正黑體" pitchFamily="34" charset="-120"/>
                <a:ea typeface="微軟正黑體" pitchFamily="34" charset="-120"/>
                <a:cs typeface="Times New Roman"/>
              </a:rPr>
              <a:t>由於美國執行反傾銷稅</a:t>
            </a:r>
            <a:r>
              <a:rPr lang="en-US" altLang="zh-TW" sz="1600" b="1" kern="100" dirty="0">
                <a:solidFill>
                  <a:srgbClr val="3366FF"/>
                </a:solidFill>
                <a:latin typeface="微軟正黑體" pitchFamily="34" charset="-120"/>
                <a:ea typeface="微軟正黑體" pitchFamily="34" charset="-120"/>
                <a:cs typeface="Times New Roman"/>
              </a:rPr>
              <a:t>)</a:t>
            </a:r>
            <a:endParaRPr lang="zh-TW" altLang="zh-TW" sz="1600" kern="100" dirty="0">
              <a:solidFill>
                <a:srgbClr val="3366FF"/>
              </a:solidFill>
              <a:latin typeface="微軟正黑體" pitchFamily="34" charset="-120"/>
              <a:ea typeface="微軟正黑體" pitchFamily="34" charset="-120"/>
              <a:cs typeface="Times New Roman"/>
            </a:endParaRPr>
          </a:p>
          <a:p>
            <a:pPr marL="635">
              <a:spcAft>
                <a:spcPts val="0"/>
              </a:spcAft>
            </a:pPr>
            <a:r>
              <a:rPr lang="en-US" altLang="zh-TW" sz="1600" kern="100" dirty="0">
                <a:latin typeface="微軟正黑體" pitchFamily="34" charset="-120"/>
                <a:ea typeface="微軟正黑體" pitchFamily="34" charset="-120"/>
                <a:cs typeface="Times New Roman"/>
              </a:rPr>
              <a:t>Discontinued  Production(Due to US implements anti-dumping duties)</a:t>
            </a:r>
            <a:endParaRPr lang="zh-TW" altLang="zh-TW" sz="1600" kern="100" dirty="0">
              <a:effectLst/>
              <a:latin typeface="微軟正黑體" pitchFamily="34" charset="-120"/>
              <a:ea typeface="微軟正黑體" pitchFamily="34" charset="-120"/>
              <a:cs typeface="Times New Roman"/>
            </a:endParaRPr>
          </a:p>
        </p:txBody>
      </p:sp>
      <p:pic>
        <p:nvPicPr>
          <p:cNvPr id="6" name="Picture 12" descr="Federalcorp_English_V_300dpi_r">
            <a:extLst>
              <a:ext uri="{FF2B5EF4-FFF2-40B4-BE49-F238E27FC236}">
                <a16:creationId xmlns:a16="http://schemas.microsoft.com/office/drawing/2014/main" id="{F69E8AC5-015C-4F45-B4A3-84BAA5BE0C6D}"/>
              </a:ext>
            </a:extLst>
          </p:cNvPr>
          <p:cNvPicPr>
            <a:picLocks noChangeAspect="1" noChangeArrowheads="1"/>
          </p:cNvPicPr>
          <p:nvPr/>
        </p:nvPicPr>
        <p:blipFill>
          <a:blip r:embed="rId3" cstate="email"/>
          <a:srcRect/>
          <a:stretch>
            <a:fillRect/>
          </a:stretch>
        </p:blipFill>
        <p:spPr bwMode="auto">
          <a:xfrm>
            <a:off x="7596336" y="5726663"/>
            <a:ext cx="1595122" cy="812249"/>
          </a:xfrm>
          <a:prstGeom prst="rect">
            <a:avLst/>
          </a:prstGeom>
          <a:noFill/>
          <a:ln w="9525">
            <a:noFill/>
            <a:miter lim="800000"/>
            <a:headEnd/>
            <a:tailEnd/>
          </a:ln>
        </p:spPr>
      </p:pic>
    </p:spTree>
    <p:extLst>
      <p:ext uri="{BB962C8B-B14F-4D97-AF65-F5344CB8AC3E}">
        <p14:creationId xmlns:p14="http://schemas.microsoft.com/office/powerpoint/2010/main" val="230430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375047"/>
            <a:ext cx="5382492" cy="584775"/>
          </a:xfrm>
          <a:prstGeom prst="rect">
            <a:avLst/>
          </a:prstGeom>
        </p:spPr>
        <p:txBody>
          <a:bodyPr wrap="square">
            <a:spAutoFit/>
          </a:bodyPr>
          <a:lstStyle/>
          <a:p>
            <a:pPr>
              <a:defRPr/>
            </a:pPr>
            <a:r>
              <a:rPr lang="zh-TW" altLang="en-US" sz="3200" b="1" u="heavy" kern="0" dirty="0">
                <a:uFill>
                  <a:solidFill>
                    <a:srgbClr val="0070C0"/>
                  </a:solidFill>
                </a:uFill>
                <a:latin typeface="微軟正黑體" panose="020B0604030504040204" pitchFamily="34" charset="-120"/>
                <a:ea typeface="微軟正黑體" panose="020B0604030504040204" pitchFamily="34" charset="-120"/>
              </a:rPr>
              <a:t>觀音廠</a:t>
            </a:r>
            <a:r>
              <a:rPr lang="en-US" altLang="zh-TW" sz="3200" b="1" kern="0" dirty="0">
                <a:uFill>
                  <a:solidFill>
                    <a:srgbClr val="0070C0"/>
                  </a:solidFill>
                </a:uFill>
                <a:latin typeface="微軟正黑體" panose="020B0604030504040204" pitchFamily="34" charset="-120"/>
                <a:ea typeface="微軟正黑體" panose="020B0604030504040204" pitchFamily="34" charset="-120"/>
              </a:rPr>
              <a:t>(Guanyin Plant)</a:t>
            </a:r>
            <a:endParaRPr lang="zh-CN" altLang="en-US" sz="3200" b="1" kern="0" dirty="0">
              <a:uFill>
                <a:solidFill>
                  <a:srgbClr val="0070C0"/>
                </a:solidFill>
              </a:uFill>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3528" y="980728"/>
            <a:ext cx="85689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https://www.federaltire.com/tc/images/corporate_histor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矩形 4"/>
          <p:cNvSpPr/>
          <p:nvPr/>
        </p:nvSpPr>
        <p:spPr>
          <a:xfrm>
            <a:off x="323528" y="5322036"/>
            <a:ext cx="7992888" cy="1077218"/>
          </a:xfrm>
          <a:prstGeom prst="rect">
            <a:avLst/>
          </a:prstGeom>
        </p:spPr>
        <p:txBody>
          <a:bodyPr wrap="square">
            <a:spAutoFit/>
          </a:bodyPr>
          <a:lstStyle/>
          <a:p>
            <a:pPr marL="1270">
              <a:spcAft>
                <a:spcPts val="0"/>
              </a:spcAft>
            </a:pPr>
            <a:r>
              <a:rPr lang="zh-TW" altLang="en-US" sz="1600" b="1" kern="100" dirty="0">
                <a:solidFill>
                  <a:srgbClr val="3366FF"/>
                </a:solidFill>
                <a:latin typeface="微軟正黑體" pitchFamily="34" charset="-120"/>
                <a:ea typeface="微軟正黑體" pitchFamily="34" charset="-120"/>
                <a:cs typeface="Times New Roman"/>
              </a:rPr>
              <a:t>佔地面積</a:t>
            </a:r>
            <a:r>
              <a:rPr lang="zh-TW" altLang="zh-TW" sz="1600" b="1" kern="100" dirty="0">
                <a:solidFill>
                  <a:srgbClr val="3366FF"/>
                </a:solidFill>
                <a:latin typeface="微軟正黑體" pitchFamily="34" charset="-120"/>
                <a:ea typeface="微軟正黑體" pitchFamily="34" charset="-120"/>
                <a:cs typeface="Times New Roman"/>
              </a:rPr>
              <a:t>：</a:t>
            </a:r>
            <a:r>
              <a:rPr lang="en-US" altLang="zh-TW" sz="1600" b="1" kern="100" dirty="0">
                <a:solidFill>
                  <a:srgbClr val="3366FF"/>
                </a:solidFill>
                <a:latin typeface="微軟正黑體" pitchFamily="34" charset="-120"/>
                <a:ea typeface="微軟正黑體" pitchFamily="34" charset="-120"/>
                <a:cs typeface="Times New Roman"/>
              </a:rPr>
              <a:t>34,688</a:t>
            </a:r>
            <a:r>
              <a:rPr lang="zh-TW" altLang="en-US" sz="1600" b="1" kern="100" dirty="0">
                <a:solidFill>
                  <a:srgbClr val="3366FF"/>
                </a:solidFill>
                <a:latin typeface="微軟正黑體" pitchFamily="34" charset="-120"/>
                <a:ea typeface="微軟正黑體" pitchFamily="34" charset="-120"/>
                <a:cs typeface="Times New Roman"/>
              </a:rPr>
              <a:t>坪</a:t>
            </a:r>
            <a:r>
              <a:rPr lang="zh-TW" altLang="zh-TW" sz="1600" b="1" kern="100" dirty="0">
                <a:solidFill>
                  <a:srgbClr val="3366FF"/>
                </a:solidFill>
                <a:latin typeface="微軟正黑體" pitchFamily="34" charset="-120"/>
                <a:ea typeface="微軟正黑體" pitchFamily="34" charset="-120"/>
                <a:cs typeface="Times New Roman"/>
              </a:rPr>
              <a:t> </a:t>
            </a:r>
            <a:endParaRPr lang="zh-TW" altLang="zh-TW" sz="1600" kern="100" dirty="0">
              <a:solidFill>
                <a:srgbClr val="3366FF"/>
              </a:solidFill>
              <a:latin typeface="微軟正黑體" pitchFamily="34" charset="-120"/>
              <a:ea typeface="微軟正黑體" pitchFamily="34" charset="-120"/>
              <a:cs typeface="Times New Roman"/>
            </a:endParaRPr>
          </a:p>
          <a:p>
            <a:pPr marL="635">
              <a:spcAft>
                <a:spcPts val="0"/>
              </a:spcAft>
            </a:pPr>
            <a:r>
              <a:rPr lang="en-US" altLang="zh-TW" sz="1600" kern="100" dirty="0">
                <a:latin typeface="微軟正黑體" pitchFamily="34" charset="-120"/>
                <a:ea typeface="微軟正黑體" pitchFamily="34" charset="-120"/>
                <a:cs typeface="Times New Roman"/>
              </a:rPr>
              <a:t>Land Area</a:t>
            </a:r>
            <a:r>
              <a:rPr lang="zh-TW" altLang="zh-TW" sz="1600" kern="100" dirty="0">
                <a:latin typeface="微軟正黑體" pitchFamily="34" charset="-120"/>
                <a:ea typeface="微軟正黑體" pitchFamily="34" charset="-120"/>
                <a:cs typeface="Times New Roman"/>
              </a:rPr>
              <a:t>：</a:t>
            </a:r>
            <a:r>
              <a:rPr lang="en-US" altLang="zh-TW" sz="1600" kern="100" dirty="0">
                <a:latin typeface="微軟正黑體" pitchFamily="34" charset="-120"/>
                <a:ea typeface="微軟正黑體" pitchFamily="34" charset="-120"/>
                <a:cs typeface="Times New Roman"/>
              </a:rPr>
              <a:t>34,688 ping (114,672</a:t>
            </a:r>
            <a:r>
              <a:rPr lang="zh-TW" altLang="en-US" sz="1600" kern="100" dirty="0">
                <a:latin typeface="微軟正黑體" pitchFamily="34" charset="-120"/>
                <a:ea typeface="微軟正黑體" pitchFamily="34" charset="-120"/>
                <a:cs typeface="Times New Roman"/>
              </a:rPr>
              <a:t> </a:t>
            </a:r>
            <a:r>
              <a:rPr lang="en-US" altLang="zh-TW" sz="1600" kern="100" dirty="0">
                <a:latin typeface="微軟正黑體" pitchFamily="34" charset="-120"/>
                <a:ea typeface="微軟正黑體" pitchFamily="34" charset="-120"/>
                <a:cs typeface="Times New Roman"/>
              </a:rPr>
              <a:t>square meters) </a:t>
            </a:r>
            <a:endParaRPr lang="zh-TW" altLang="zh-TW" sz="1600" kern="100" dirty="0">
              <a:latin typeface="微軟正黑體" pitchFamily="34" charset="-120"/>
              <a:ea typeface="微軟正黑體" pitchFamily="34" charset="-120"/>
              <a:cs typeface="Times New Roman"/>
            </a:endParaRPr>
          </a:p>
          <a:p>
            <a:pPr marL="1270">
              <a:spcAft>
                <a:spcPts val="0"/>
              </a:spcAft>
            </a:pPr>
            <a:r>
              <a:rPr lang="zh-TW" altLang="en-US" sz="1600" b="1" kern="100" dirty="0">
                <a:solidFill>
                  <a:srgbClr val="3366FF"/>
                </a:solidFill>
                <a:latin typeface="微軟正黑體" pitchFamily="34" charset="-120"/>
                <a:ea typeface="微軟正黑體" pitchFamily="34" charset="-120"/>
                <a:cs typeface="Times New Roman"/>
              </a:rPr>
              <a:t>年產能</a:t>
            </a:r>
            <a:r>
              <a:rPr lang="zh-TW" altLang="zh-TW" sz="1600" b="1" kern="100" dirty="0">
                <a:solidFill>
                  <a:srgbClr val="3366FF"/>
                </a:solidFill>
                <a:latin typeface="微軟正黑體" pitchFamily="34" charset="-120"/>
                <a:ea typeface="微軟正黑體" pitchFamily="34" charset="-120"/>
                <a:cs typeface="Times New Roman"/>
              </a:rPr>
              <a:t>：</a:t>
            </a:r>
            <a:r>
              <a:rPr lang="en-US" altLang="zh-TW" sz="1600" b="1" kern="100" dirty="0">
                <a:solidFill>
                  <a:srgbClr val="3366FF"/>
                </a:solidFill>
                <a:latin typeface="微軟正黑體" pitchFamily="34" charset="-120"/>
                <a:ea typeface="微軟正黑體" pitchFamily="34" charset="-120"/>
                <a:cs typeface="Times New Roman"/>
              </a:rPr>
              <a:t>300</a:t>
            </a:r>
            <a:r>
              <a:rPr lang="zh-TW" altLang="en-US" sz="1600" b="1" kern="100" dirty="0">
                <a:solidFill>
                  <a:srgbClr val="3366FF"/>
                </a:solidFill>
                <a:latin typeface="微軟正黑體" pitchFamily="34" charset="-120"/>
                <a:ea typeface="微軟正黑體" pitchFamily="34" charset="-120"/>
                <a:cs typeface="Times New Roman"/>
              </a:rPr>
              <a:t>萬條</a:t>
            </a:r>
            <a:r>
              <a:rPr lang="zh-TW" altLang="zh-TW" sz="1600" b="1" kern="100" dirty="0">
                <a:solidFill>
                  <a:srgbClr val="3366FF"/>
                </a:solidFill>
                <a:latin typeface="微軟正黑體" pitchFamily="34" charset="-120"/>
                <a:ea typeface="微軟正黑體" pitchFamily="34" charset="-120"/>
                <a:cs typeface="Times New Roman"/>
              </a:rPr>
              <a:t> </a:t>
            </a:r>
            <a:endParaRPr lang="en-US" altLang="zh-TW" sz="1600" b="1" kern="100" dirty="0">
              <a:solidFill>
                <a:srgbClr val="3366FF"/>
              </a:solidFill>
              <a:latin typeface="微軟正黑體" pitchFamily="34" charset="-120"/>
              <a:ea typeface="微軟正黑體" pitchFamily="34" charset="-120"/>
              <a:cs typeface="Times New Roman"/>
            </a:endParaRPr>
          </a:p>
          <a:p>
            <a:pPr marL="1270">
              <a:spcAft>
                <a:spcPts val="0"/>
              </a:spcAft>
            </a:pPr>
            <a:r>
              <a:rPr lang="en-US" altLang="zh-TW" sz="1600" kern="100" dirty="0">
                <a:latin typeface="微軟正黑體" pitchFamily="34" charset="-120"/>
                <a:ea typeface="微軟正黑體" pitchFamily="34" charset="-120"/>
                <a:cs typeface="Times New Roman"/>
              </a:rPr>
              <a:t>Annual Production Capacity</a:t>
            </a:r>
            <a:r>
              <a:rPr lang="zh-TW" altLang="zh-TW" sz="1600" kern="100" dirty="0">
                <a:latin typeface="微軟正黑體" pitchFamily="34" charset="-120"/>
                <a:ea typeface="微軟正黑體" pitchFamily="34" charset="-120"/>
                <a:cs typeface="Times New Roman"/>
              </a:rPr>
              <a:t>：</a:t>
            </a:r>
            <a:r>
              <a:rPr lang="en-US" altLang="zh-TW" sz="1600" kern="100" dirty="0">
                <a:latin typeface="微軟正黑體" pitchFamily="34" charset="-120"/>
                <a:ea typeface="微軟正黑體" pitchFamily="34" charset="-120"/>
                <a:cs typeface="Times New Roman"/>
              </a:rPr>
              <a:t>3</a:t>
            </a:r>
            <a:r>
              <a:rPr lang="zh-TW" altLang="en-US" sz="1600" kern="100" dirty="0">
                <a:latin typeface="微軟正黑體" pitchFamily="34" charset="-120"/>
                <a:ea typeface="微軟正黑體" pitchFamily="34" charset="-120"/>
                <a:cs typeface="Times New Roman"/>
              </a:rPr>
              <a:t> </a:t>
            </a:r>
            <a:r>
              <a:rPr lang="en-US" altLang="zh-TW" sz="1600" kern="100" dirty="0">
                <a:latin typeface="微軟正黑體" pitchFamily="34" charset="-120"/>
                <a:ea typeface="微軟正黑體" pitchFamily="34" charset="-120"/>
                <a:cs typeface="Times New Roman"/>
              </a:rPr>
              <a:t>million tires</a:t>
            </a:r>
          </a:p>
        </p:txBody>
      </p:sp>
      <p:cxnSp>
        <p:nvCxnSpPr>
          <p:cNvPr id="8" name="直線接點 7"/>
          <p:cNvCxnSpPr/>
          <p:nvPr/>
        </p:nvCxnSpPr>
        <p:spPr>
          <a:xfrm flipH="1" flipV="1">
            <a:off x="3563888" y="2060848"/>
            <a:ext cx="2736304" cy="1008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H="1" flipV="1">
            <a:off x="3347864" y="2132856"/>
            <a:ext cx="2664296" cy="1008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V="1">
            <a:off x="3347864" y="2060848"/>
            <a:ext cx="216024"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V="1">
            <a:off x="6012160" y="3068960"/>
            <a:ext cx="216024"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2" descr="Federalcorp_English_V_300dpi_r">
            <a:extLst>
              <a:ext uri="{FF2B5EF4-FFF2-40B4-BE49-F238E27FC236}">
                <a16:creationId xmlns:a16="http://schemas.microsoft.com/office/drawing/2014/main" id="{06F4AD0D-BFA0-47AA-B8AF-41822E614576}"/>
              </a:ext>
            </a:extLst>
          </p:cNvPr>
          <p:cNvPicPr>
            <a:picLocks noChangeAspect="1" noChangeArrowheads="1"/>
          </p:cNvPicPr>
          <p:nvPr/>
        </p:nvPicPr>
        <p:blipFill>
          <a:blip r:embed="rId3" cstate="email"/>
          <a:srcRect/>
          <a:stretch>
            <a:fillRect/>
          </a:stretch>
        </p:blipFill>
        <p:spPr bwMode="auto">
          <a:xfrm>
            <a:off x="6948264" y="5653635"/>
            <a:ext cx="1738536" cy="885277"/>
          </a:xfrm>
          <a:prstGeom prst="rect">
            <a:avLst/>
          </a:prstGeom>
          <a:noFill/>
          <a:ln w="9525">
            <a:noFill/>
            <a:miter lim="800000"/>
            <a:headEnd/>
            <a:tailEnd/>
          </a:ln>
        </p:spPr>
      </p:pic>
    </p:spTree>
    <p:extLst>
      <p:ext uri="{BB962C8B-B14F-4D97-AF65-F5344CB8AC3E}">
        <p14:creationId xmlns:p14="http://schemas.microsoft.com/office/powerpoint/2010/main" val="292730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8B8CF35D-A8FD-4532-86B4-7A3600FEC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632" y="192425"/>
            <a:ext cx="9144000" cy="6858000"/>
          </a:xfrm>
          <a:prstGeom prst="rect">
            <a:avLst/>
          </a:prstGeom>
        </p:spPr>
      </p:pic>
      <p:sp>
        <p:nvSpPr>
          <p:cNvPr id="4" name="內容版面配置區 2">
            <a:extLst>
              <a:ext uri="{FF2B5EF4-FFF2-40B4-BE49-F238E27FC236}">
                <a16:creationId xmlns:a16="http://schemas.microsoft.com/office/drawing/2014/main" id="{498D3986-C9CE-4356-BFA8-A3472DC52367}"/>
              </a:ext>
            </a:extLst>
          </p:cNvPr>
          <p:cNvSpPr txBox="1">
            <a:spLocks/>
          </p:cNvSpPr>
          <p:nvPr/>
        </p:nvSpPr>
        <p:spPr>
          <a:xfrm>
            <a:off x="2195736" y="711369"/>
            <a:ext cx="6408712"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kumimoji="0" lang="en-US" altLang="zh-TW" b="1" kern="0" dirty="0">
                <a:uFill>
                  <a:solidFill>
                    <a:srgbClr val="0070C0"/>
                  </a:solidFill>
                </a:uFill>
                <a:latin typeface="標楷體" panose="03000509000000000000" pitchFamily="65" charset="-120"/>
                <a:ea typeface="標楷體" panose="03000509000000000000" pitchFamily="65" charset="-120"/>
              </a:rPr>
              <a:t>3.</a:t>
            </a:r>
            <a:r>
              <a:rPr kumimoji="0" lang="zh-TW" altLang="en-US" b="1" kern="0" dirty="0">
                <a:uFill>
                  <a:solidFill>
                    <a:srgbClr val="0070C0"/>
                  </a:solidFill>
                </a:uFill>
                <a:latin typeface="標楷體" panose="03000509000000000000" pitchFamily="65" charset="-120"/>
                <a:ea typeface="標楷體" panose="03000509000000000000" pitchFamily="65" charset="-120"/>
              </a:rPr>
              <a:t>營運報告</a:t>
            </a:r>
            <a:r>
              <a:rPr kumimoji="0" lang="en-US" altLang="zh-TW" b="1" kern="0" dirty="0">
                <a:uFill>
                  <a:solidFill>
                    <a:srgbClr val="0070C0"/>
                  </a:solidFill>
                </a:uFill>
                <a:latin typeface="Times New Roman" panose="02020603050405020304" pitchFamily="18" charset="0"/>
                <a:ea typeface="標楷體" panose="03000509000000000000" pitchFamily="65" charset="-120"/>
                <a:cs typeface="Times New Roman" panose="02020603050405020304" pitchFamily="18" charset="0"/>
              </a:rPr>
              <a:t>(Operating Report)</a:t>
            </a:r>
            <a:endParaRPr kumimoji="0" lang="zh-CN" altLang="en-US" b="1" kern="0" dirty="0">
              <a:uFill>
                <a:solidFill>
                  <a:srgbClr val="0070C0"/>
                </a:solidFill>
              </a:u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a:extLst>
              <a:ext uri="{FF2B5EF4-FFF2-40B4-BE49-F238E27FC236}">
                <a16:creationId xmlns:a16="http://schemas.microsoft.com/office/drawing/2014/main" id="{D9C57390-2E54-4E9A-9FDD-0F42836BA589}"/>
              </a:ext>
            </a:extLst>
          </p:cNvPr>
          <p:cNvSpPr txBox="1"/>
          <p:nvPr/>
        </p:nvSpPr>
        <p:spPr>
          <a:xfrm>
            <a:off x="1331640" y="5454312"/>
            <a:ext cx="7536292" cy="400110"/>
          </a:xfrm>
          <a:prstGeom prst="rect">
            <a:avLst/>
          </a:prstGeom>
          <a:noFill/>
        </p:spPr>
        <p:txBody>
          <a:bodyPr wrap="square">
            <a:spAutoFit/>
          </a:bodyPr>
          <a:lstStyle/>
          <a:p>
            <a:r>
              <a:rPr lang="zh-TW" altLang="en-US" sz="2000" dirty="0">
                <a:latin typeface="標楷體" panose="03000509000000000000" pitchFamily="65" charset="-120"/>
                <a:ea typeface="標楷體" panose="03000509000000000000" pitchFamily="65" charset="-120"/>
              </a:rPr>
              <a:t> </a:t>
            </a:r>
          </a:p>
        </p:txBody>
      </p:sp>
      <p:graphicFrame>
        <p:nvGraphicFramePr>
          <p:cNvPr id="3" name="圖表 2">
            <a:extLst>
              <a:ext uri="{FF2B5EF4-FFF2-40B4-BE49-F238E27FC236}">
                <a16:creationId xmlns:a16="http://schemas.microsoft.com/office/drawing/2014/main" id="{00000000-0008-0000-1C00-000002000000}"/>
              </a:ext>
            </a:extLst>
          </p:cNvPr>
          <p:cNvGraphicFramePr>
            <a:graphicFrameLocks/>
          </p:cNvGraphicFramePr>
          <p:nvPr>
            <p:extLst>
              <p:ext uri="{D42A27DB-BD31-4B8C-83A1-F6EECF244321}">
                <p14:modId xmlns:p14="http://schemas.microsoft.com/office/powerpoint/2010/main" val="2447206506"/>
              </p:ext>
            </p:extLst>
          </p:nvPr>
        </p:nvGraphicFramePr>
        <p:xfrm>
          <a:off x="611561" y="1488348"/>
          <a:ext cx="8424936" cy="3767683"/>
        </p:xfrm>
        <a:graphic>
          <a:graphicData uri="http://schemas.openxmlformats.org/drawingml/2006/chart">
            <c:chart xmlns:c="http://schemas.openxmlformats.org/drawingml/2006/chart" xmlns:r="http://schemas.openxmlformats.org/officeDocument/2006/relationships" r:id="rId4"/>
          </a:graphicData>
        </a:graphic>
      </p:graphicFrame>
      <p:sp>
        <p:nvSpPr>
          <p:cNvPr id="2" name="矩形: 圓角 1">
            <a:extLst>
              <a:ext uri="{FF2B5EF4-FFF2-40B4-BE49-F238E27FC236}">
                <a16:creationId xmlns:a16="http://schemas.microsoft.com/office/drawing/2014/main" id="{1674DF12-2ACA-1895-F977-8F843A0A4045}"/>
              </a:ext>
            </a:extLst>
          </p:cNvPr>
          <p:cNvSpPr/>
          <p:nvPr/>
        </p:nvSpPr>
        <p:spPr>
          <a:xfrm>
            <a:off x="3671900" y="4149080"/>
            <a:ext cx="3636404"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A9683ADF-664E-944D-FEDC-E8FF70D0B1B9}"/>
              </a:ext>
            </a:extLst>
          </p:cNvPr>
          <p:cNvSpPr txBox="1"/>
          <p:nvPr/>
        </p:nvSpPr>
        <p:spPr>
          <a:xfrm>
            <a:off x="107504" y="5854422"/>
            <a:ext cx="9144000" cy="830997"/>
          </a:xfrm>
          <a:prstGeom prst="rect">
            <a:avLst/>
          </a:prstGeom>
          <a:noFill/>
        </p:spPr>
        <p:txBody>
          <a:bodyPr wrap="square">
            <a:spAutoFit/>
          </a:bodyPr>
          <a:lstStyle/>
          <a:p>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營收目前每月營收新台幣</a:t>
            </a:r>
            <a:r>
              <a:rPr lang="en-US" altLang="zh-TW" sz="2400" dirty="0">
                <a:latin typeface="標楷體" panose="03000509000000000000" pitchFamily="65" charset="-120"/>
                <a:ea typeface="標楷體" panose="03000509000000000000" pitchFamily="65" charset="-120"/>
              </a:rPr>
              <a:t>1.2</a:t>
            </a:r>
            <a:r>
              <a:rPr lang="zh-TW" altLang="en-US" sz="2400" dirty="0">
                <a:latin typeface="標楷體" panose="03000509000000000000" pitchFamily="65" charset="-120"/>
                <a:ea typeface="標楷體" panose="03000509000000000000" pitchFamily="65" charset="-120"/>
              </a:rPr>
              <a:t>億元，較</a:t>
            </a:r>
            <a:r>
              <a:rPr lang="en-US" altLang="zh-TW" sz="2400" dirty="0">
                <a:latin typeface="標楷體" panose="03000509000000000000" pitchFamily="65" charset="-120"/>
                <a:ea typeface="標楷體" panose="03000509000000000000" pitchFamily="65" charset="-120"/>
              </a:rPr>
              <a:t>2020</a:t>
            </a:r>
            <a:r>
              <a:rPr lang="zh-TW" altLang="en-US" sz="2400" dirty="0">
                <a:latin typeface="標楷體" panose="03000509000000000000" pitchFamily="65" charset="-120"/>
                <a:ea typeface="標楷體" panose="03000509000000000000" pitchFamily="65" charset="-120"/>
              </a:rPr>
              <a:t>年減少近</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億元。</a:t>
            </a:r>
            <a:endParaRPr lang="en-US" altLang="zh-TW" sz="2400"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營業利益累計上半年損失約新台幣</a:t>
            </a:r>
            <a:r>
              <a:rPr lang="en-US" altLang="zh-TW" dirty="0">
                <a:latin typeface="標楷體" panose="03000509000000000000" pitchFamily="65" charset="-120"/>
                <a:ea typeface="標楷體" panose="03000509000000000000" pitchFamily="65" charset="-120"/>
              </a:rPr>
              <a:t>3.6</a:t>
            </a:r>
            <a:r>
              <a:rPr lang="zh-TW" altLang="en-US" dirty="0">
                <a:latin typeface="標楷體" panose="03000509000000000000" pitchFamily="65" charset="-120"/>
                <a:ea typeface="標楷體" panose="03000509000000000000" pitchFamily="65" charset="-120"/>
              </a:rPr>
              <a:t>億，較去年同期減少損失。</a:t>
            </a:r>
            <a:endParaRPr lang="zh-TW" altLang="en-US" sz="2400" dirty="0">
              <a:latin typeface="標楷體" panose="03000509000000000000" pitchFamily="65" charset="-120"/>
              <a:ea typeface="標楷體" panose="03000509000000000000" pitchFamily="65" charset="-120"/>
            </a:endParaRPr>
          </a:p>
        </p:txBody>
      </p:sp>
      <p:sp>
        <p:nvSpPr>
          <p:cNvPr id="9" name="矩形: 圓角 8">
            <a:extLst>
              <a:ext uri="{FF2B5EF4-FFF2-40B4-BE49-F238E27FC236}">
                <a16:creationId xmlns:a16="http://schemas.microsoft.com/office/drawing/2014/main" id="{42F85F67-9C70-720A-DDEC-08D688E7B6D6}"/>
              </a:ext>
            </a:extLst>
          </p:cNvPr>
          <p:cNvSpPr/>
          <p:nvPr/>
        </p:nvSpPr>
        <p:spPr>
          <a:xfrm>
            <a:off x="3779658" y="5100105"/>
            <a:ext cx="3528646" cy="269547"/>
          </a:xfrm>
          <a:prstGeom prst="roundRect">
            <a:avLst/>
          </a:prstGeom>
          <a:no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美國反傾銷影響</a:t>
            </a:r>
            <a:r>
              <a:rPr lang="zh-TW" altLang="en-US" sz="1600" dirty="0"/>
              <a:t>響</a:t>
            </a:r>
          </a:p>
        </p:txBody>
      </p:sp>
    </p:spTree>
    <p:extLst>
      <p:ext uri="{BB962C8B-B14F-4D97-AF65-F5344CB8AC3E}">
        <p14:creationId xmlns:p14="http://schemas.microsoft.com/office/powerpoint/2010/main" val="370934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a:extLst>
              <a:ext uri="{FF2B5EF4-FFF2-40B4-BE49-F238E27FC236}">
                <a16:creationId xmlns:a16="http://schemas.microsoft.com/office/drawing/2014/main" id="{9ABB7FA6-D4E8-1246-757C-F6BEDCC35616}"/>
              </a:ext>
            </a:extLst>
          </p:cNvPr>
          <p:cNvPicPr>
            <a:picLocks noGrp="1" noChangeAspect="1"/>
          </p:cNvPicPr>
          <p:nvPr>
            <p:ph/>
          </p:nvPr>
        </p:nvPicPr>
        <p:blipFill>
          <a:blip r:embed="rId2"/>
          <a:stretch>
            <a:fillRect/>
          </a:stretch>
        </p:blipFill>
        <p:spPr>
          <a:xfrm>
            <a:off x="901140" y="1844824"/>
            <a:ext cx="8229600" cy="4318747"/>
          </a:xfrm>
          <a:prstGeom prst="rect">
            <a:avLst/>
          </a:prstGeom>
        </p:spPr>
      </p:pic>
      <p:pic>
        <p:nvPicPr>
          <p:cNvPr id="4" name="圖片 3">
            <a:extLst>
              <a:ext uri="{FF2B5EF4-FFF2-40B4-BE49-F238E27FC236}">
                <a16:creationId xmlns:a16="http://schemas.microsoft.com/office/drawing/2014/main" id="{8827E209-F6AD-FA87-9286-17AB6BAEE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圖表 4">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45621151"/>
              </p:ext>
            </p:extLst>
          </p:nvPr>
        </p:nvGraphicFramePr>
        <p:xfrm>
          <a:off x="467544" y="620688"/>
          <a:ext cx="8424937" cy="6120679"/>
        </p:xfrm>
        <a:graphic>
          <a:graphicData uri="http://schemas.openxmlformats.org/drawingml/2006/chart">
            <c:chart xmlns:c="http://schemas.openxmlformats.org/drawingml/2006/chart" xmlns:r="http://schemas.openxmlformats.org/officeDocument/2006/relationships" r:id="rId4"/>
          </a:graphicData>
        </a:graphic>
      </p:graphicFrame>
      <p:sp>
        <p:nvSpPr>
          <p:cNvPr id="2" name="矩形: 圓角 1">
            <a:extLst>
              <a:ext uri="{FF2B5EF4-FFF2-40B4-BE49-F238E27FC236}">
                <a16:creationId xmlns:a16="http://schemas.microsoft.com/office/drawing/2014/main" id="{CECF5EC1-1030-297C-98C2-A4564A7B4DF0}"/>
              </a:ext>
            </a:extLst>
          </p:cNvPr>
          <p:cNvSpPr/>
          <p:nvPr/>
        </p:nvSpPr>
        <p:spPr>
          <a:xfrm>
            <a:off x="4680012" y="5249171"/>
            <a:ext cx="2412268" cy="844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4987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891A2DC1-4E00-458C-BD67-8A4AF9E48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4" y="0"/>
            <a:ext cx="9144000" cy="6858000"/>
          </a:xfrm>
          <a:prstGeom prst="rect">
            <a:avLst/>
          </a:prstGeom>
        </p:spPr>
      </p:pic>
      <p:sp>
        <p:nvSpPr>
          <p:cNvPr id="46083" name="Rectangle 18"/>
          <p:cNvSpPr>
            <a:spLocks noChangeArrowheads="1"/>
          </p:cNvSpPr>
          <p:nvPr/>
        </p:nvSpPr>
        <p:spPr bwMode="auto">
          <a:xfrm>
            <a:off x="1655170" y="876746"/>
            <a:ext cx="7488830" cy="563332"/>
          </a:xfrm>
          <a:prstGeom prst="rect">
            <a:avLst/>
          </a:prstGeom>
          <a:noFill/>
          <a:ln w="9525">
            <a:noFill/>
            <a:miter lim="800000"/>
            <a:headEnd/>
            <a:tailEnd/>
          </a:ln>
        </p:spPr>
        <p:txBody>
          <a:bodyPr/>
          <a:lstStyle/>
          <a:p>
            <a:r>
              <a:rPr lang="zh-TW" altLang="en-US" b="1" dirty="0">
                <a:latin typeface="標楷體" panose="03000509000000000000" pitchFamily="65" charset="-120"/>
                <a:ea typeface="標楷體" panose="03000509000000000000" pitchFamily="65" charset="-120"/>
                <a:cs typeface="Arial" panose="020B0604020202020204" pitchFamily="34" charset="0"/>
              </a:rPr>
              <a:t>合併綜合損益表</a:t>
            </a:r>
            <a:r>
              <a:rPr lang="en-US" altLang="zh-TW" b="1" dirty="0">
                <a:ea typeface="標楷體" pitchFamily="65" charset="-120"/>
                <a:cs typeface="Times New Roman" panose="02020603050405020304" pitchFamily="18" charset="0"/>
              </a:rPr>
              <a:t>(</a:t>
            </a:r>
            <a:r>
              <a:rPr lang="en-US" altLang="zh-TW" sz="2000" b="1" dirty="0">
                <a:ea typeface="標楷體" pitchFamily="65" charset="-120"/>
                <a:cs typeface="Times New Roman" panose="02020603050405020304" pitchFamily="18" charset="0"/>
              </a:rPr>
              <a:t>S</a:t>
            </a:r>
            <a:r>
              <a:rPr lang="en-US" altLang="zh-TW" b="1" dirty="0">
                <a:ea typeface="標楷體" pitchFamily="65" charset="-120"/>
                <a:cs typeface="Times New Roman" panose="02020603050405020304" pitchFamily="18" charset="0"/>
              </a:rPr>
              <a:t>tatements of Comprehensive Income)</a:t>
            </a:r>
          </a:p>
          <a:p>
            <a:endParaRPr lang="en-US" altLang="zh-TW" sz="3200" b="1" dirty="0">
              <a:solidFill>
                <a:schemeClr val="tx2"/>
              </a:solidFill>
              <a:latin typeface="Arial" panose="020B0604020202020204" pitchFamily="34" charset="0"/>
              <a:ea typeface="微軟正黑體" panose="020B0604030504040204" pitchFamily="34" charset="-120"/>
              <a:cs typeface="Arial" panose="020B0604020202020204" pitchFamily="34" charset="0"/>
            </a:endParaRPr>
          </a:p>
          <a:p>
            <a:endParaRPr lang="en-US" altLang="zh-TW" b="1" dirty="0">
              <a:latin typeface="標楷體" panose="03000509000000000000" pitchFamily="65" charset="-120"/>
              <a:ea typeface="標楷體" panose="03000509000000000000" pitchFamily="65" charset="-120"/>
              <a:cs typeface="Arial" panose="020B0604020202020204" pitchFamily="34" charset="0"/>
            </a:endParaRPr>
          </a:p>
          <a:p>
            <a:endParaRPr lang="en-US" altLang="zh-TW" sz="1400" dirty="0">
              <a:solidFill>
                <a:schemeClr val="tx2"/>
              </a:solidFill>
              <a:latin typeface="Arial" pitchFamily="34" charset="0"/>
              <a:cs typeface="Arial" pitchFamily="34" charset="0"/>
            </a:endParaRPr>
          </a:p>
        </p:txBody>
      </p:sp>
      <p:sp>
        <p:nvSpPr>
          <p:cNvPr id="10" name="投影片編號版面配置區 9"/>
          <p:cNvSpPr>
            <a:spLocks noGrp="1"/>
          </p:cNvSpPr>
          <p:nvPr>
            <p:ph type="sldNum" sz="quarter" idx="12"/>
          </p:nvPr>
        </p:nvSpPr>
        <p:spPr/>
        <p:txBody>
          <a:bodyPr/>
          <a:lstStyle/>
          <a:p>
            <a:fld id="{170ADD11-4055-44D3-AD09-D611CD509B89}" type="slidenum">
              <a:rPr kumimoji="0" lang="en-US" smtClean="0"/>
              <a:pPr/>
              <a:t>9</a:t>
            </a:fld>
            <a:endParaRPr kumimoji="0" lang="zh-CN" altLang="en-US"/>
          </a:p>
        </p:txBody>
      </p:sp>
      <p:graphicFrame>
        <p:nvGraphicFramePr>
          <p:cNvPr id="2" name="表格 1">
            <a:extLst>
              <a:ext uri="{FF2B5EF4-FFF2-40B4-BE49-F238E27FC236}">
                <a16:creationId xmlns:a16="http://schemas.microsoft.com/office/drawing/2014/main" id="{48F15F09-9C55-054B-7B94-31BFEFAAD3F6}"/>
              </a:ext>
            </a:extLst>
          </p:cNvPr>
          <p:cNvGraphicFramePr>
            <a:graphicFrameLocks noGrp="1"/>
          </p:cNvGraphicFramePr>
          <p:nvPr>
            <p:extLst>
              <p:ext uri="{D42A27DB-BD31-4B8C-83A1-F6EECF244321}">
                <p14:modId xmlns:p14="http://schemas.microsoft.com/office/powerpoint/2010/main" val="1693535208"/>
              </p:ext>
            </p:extLst>
          </p:nvPr>
        </p:nvGraphicFramePr>
        <p:xfrm>
          <a:off x="1187624" y="1440078"/>
          <a:ext cx="7704854" cy="4945811"/>
        </p:xfrm>
        <a:graphic>
          <a:graphicData uri="http://schemas.openxmlformats.org/drawingml/2006/table">
            <a:tbl>
              <a:tblPr/>
              <a:tblGrid>
                <a:gridCol w="2490848">
                  <a:extLst>
                    <a:ext uri="{9D8B030D-6E8A-4147-A177-3AD203B41FA5}">
                      <a16:colId xmlns:a16="http://schemas.microsoft.com/office/drawing/2014/main" val="2086876533"/>
                    </a:ext>
                  </a:extLst>
                </a:gridCol>
                <a:gridCol w="993758">
                  <a:extLst>
                    <a:ext uri="{9D8B030D-6E8A-4147-A177-3AD203B41FA5}">
                      <a16:colId xmlns:a16="http://schemas.microsoft.com/office/drawing/2014/main" val="466976015"/>
                    </a:ext>
                  </a:extLst>
                </a:gridCol>
                <a:gridCol w="955042">
                  <a:extLst>
                    <a:ext uri="{9D8B030D-6E8A-4147-A177-3AD203B41FA5}">
                      <a16:colId xmlns:a16="http://schemas.microsoft.com/office/drawing/2014/main" val="618482603"/>
                    </a:ext>
                  </a:extLst>
                </a:gridCol>
                <a:gridCol w="1084099">
                  <a:extLst>
                    <a:ext uri="{9D8B030D-6E8A-4147-A177-3AD203B41FA5}">
                      <a16:colId xmlns:a16="http://schemas.microsoft.com/office/drawing/2014/main" val="3743343889"/>
                    </a:ext>
                  </a:extLst>
                </a:gridCol>
                <a:gridCol w="967947">
                  <a:extLst>
                    <a:ext uri="{9D8B030D-6E8A-4147-A177-3AD203B41FA5}">
                      <a16:colId xmlns:a16="http://schemas.microsoft.com/office/drawing/2014/main" val="986077348"/>
                    </a:ext>
                  </a:extLst>
                </a:gridCol>
                <a:gridCol w="1213160">
                  <a:extLst>
                    <a:ext uri="{9D8B030D-6E8A-4147-A177-3AD203B41FA5}">
                      <a16:colId xmlns:a16="http://schemas.microsoft.com/office/drawing/2014/main" val="3007451261"/>
                    </a:ext>
                  </a:extLst>
                </a:gridCol>
              </a:tblGrid>
              <a:tr h="402144">
                <a:tc>
                  <a:txBody>
                    <a:bodyPr/>
                    <a:lstStyle/>
                    <a:p>
                      <a:pPr algn="l" fontAlgn="ct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4733" marR="4733" marT="4733" marB="0" anchor="ctr">
                    <a:lnL>
                      <a:noFill/>
                    </a:lnL>
                    <a:lnR>
                      <a:noFill/>
                    </a:lnR>
                    <a:lnT>
                      <a:noFill/>
                    </a:lnT>
                    <a:lnB>
                      <a:noFill/>
                    </a:lnB>
                  </a:tcPr>
                </a:tc>
                <a:tc>
                  <a:txBody>
                    <a:bodyPr/>
                    <a:lstStyle/>
                    <a:p>
                      <a:pPr algn="l" fontAlgn="ct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4733" marR="4733" marT="4733" marB="0" anchor="ctr">
                    <a:lnL>
                      <a:noFill/>
                    </a:lnL>
                    <a:lnR>
                      <a:noFill/>
                    </a:lnR>
                    <a:lnT>
                      <a:noFill/>
                    </a:lnT>
                    <a:lnB>
                      <a:noFill/>
                    </a:lnB>
                  </a:tcPr>
                </a:tc>
                <a:tc>
                  <a:txBody>
                    <a:bodyPr/>
                    <a:lstStyle/>
                    <a:p>
                      <a:pPr algn="l" fontAlgn="ct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4733" marR="4733" marT="4733" marB="0" anchor="ctr">
                    <a:lnL>
                      <a:noFill/>
                    </a:lnL>
                    <a:lnR>
                      <a:noFill/>
                    </a:lnR>
                    <a:lnT>
                      <a:noFill/>
                    </a:lnT>
                    <a:lnB>
                      <a:noFill/>
                    </a:lnB>
                  </a:tcPr>
                </a:tc>
                <a:tc>
                  <a:txBody>
                    <a:bodyPr/>
                    <a:lstStyle/>
                    <a:p>
                      <a:pPr algn="l" fontAlgn="ct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4733" marR="4733" marT="4733" marB="0" anchor="ctr">
                    <a:lnL>
                      <a:noFill/>
                    </a:lnL>
                    <a:lnR>
                      <a:noFill/>
                    </a:lnR>
                    <a:lnT>
                      <a:noFill/>
                    </a:lnT>
                    <a:lnB>
                      <a:noFill/>
                    </a:lnB>
                  </a:tcPr>
                </a:tc>
                <a:tc>
                  <a:txBody>
                    <a:bodyPr/>
                    <a:lstStyle/>
                    <a:p>
                      <a:pPr algn="l" fontAlgn="ct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4733" marR="4733" marT="4733" marB="0" anchor="ctr">
                    <a:lnL>
                      <a:noFill/>
                    </a:lnL>
                    <a:lnR>
                      <a:noFill/>
                    </a:lnR>
                    <a:lnT>
                      <a:noFill/>
                    </a:lnT>
                    <a:lnB>
                      <a:noFill/>
                    </a:lnB>
                  </a:tcPr>
                </a:tc>
                <a:tc>
                  <a:txBody>
                    <a:bodyPr/>
                    <a:lstStyle/>
                    <a:p>
                      <a:pPr algn="r" fontAlgn="ctr"/>
                      <a:r>
                        <a:rPr lang="en-US" sz="1400" b="0" i="0" u="none" strike="noStrike">
                          <a:solidFill>
                            <a:srgbClr val="000000"/>
                          </a:solidFill>
                          <a:effectLst/>
                          <a:latin typeface="Times New Roman" panose="02020603050405020304" pitchFamily="18" charset="0"/>
                          <a:ea typeface="新細明體" panose="02020500000000000000" pitchFamily="18" charset="-120"/>
                        </a:rPr>
                        <a:t>Unit:NT$million</a:t>
                      </a:r>
                    </a:p>
                  </a:txBody>
                  <a:tcPr marL="4733" marR="4733" marT="4733" marB="0" anchor="ctr">
                    <a:lnL>
                      <a:noFill/>
                    </a:lnL>
                    <a:lnR>
                      <a:noFill/>
                    </a:lnR>
                    <a:lnT>
                      <a:noFill/>
                    </a:lnT>
                    <a:lnB>
                      <a:noFill/>
                    </a:lnB>
                  </a:tcPr>
                </a:tc>
                <a:extLst>
                  <a:ext uri="{0D108BD9-81ED-4DB2-BD59-A6C34878D82A}">
                    <a16:rowId xmlns:a16="http://schemas.microsoft.com/office/drawing/2014/main" val="622841652"/>
                  </a:ext>
                </a:extLst>
              </a:tr>
              <a:tr h="203641">
                <a:tc>
                  <a:txBody>
                    <a:bodyPr/>
                    <a:lstStyle/>
                    <a:p>
                      <a:pPr algn="l" fontAlgn="ctr"/>
                      <a:r>
                        <a:rPr lang="en-US" sz="1400" b="0" i="0" u="none" strike="noStrike">
                          <a:solidFill>
                            <a:srgbClr val="000000"/>
                          </a:solidFill>
                          <a:effectLst/>
                          <a:latin typeface="Times New Roman" panose="02020603050405020304" pitchFamily="18" charset="0"/>
                          <a:ea typeface="新細明體" panose="02020500000000000000" pitchFamily="18" charset="-120"/>
                        </a:rPr>
                        <a:t>Items </a:t>
                      </a:r>
                    </a:p>
                  </a:txBody>
                  <a:tcPr marL="4733" marR="4733" marT="4733" marB="0" anchor="ctr">
                    <a:lnL>
                      <a:noFill/>
                    </a:lnL>
                    <a:lnR>
                      <a:noFill/>
                    </a:lnR>
                    <a:lnT>
                      <a:noFill/>
                    </a:lnT>
                    <a:lnB>
                      <a:noFill/>
                    </a:lnB>
                    <a:solidFill>
                      <a:srgbClr val="70AD47"/>
                    </a:solidFill>
                  </a:tcPr>
                </a:tc>
                <a:tc>
                  <a:txBody>
                    <a:bodyPr/>
                    <a:lstStyle/>
                    <a:p>
                      <a:pPr algn="ctr" fontAlgn="ctr"/>
                      <a:r>
                        <a:rPr lang="en-US" sz="1400" b="0" i="0" u="none" strike="noStrike">
                          <a:solidFill>
                            <a:srgbClr val="000000"/>
                          </a:solidFill>
                          <a:effectLst/>
                          <a:latin typeface="Times New Roman" panose="02020603050405020304" pitchFamily="18" charset="0"/>
                          <a:ea typeface="新細明體" panose="02020500000000000000" pitchFamily="18" charset="-120"/>
                        </a:rPr>
                        <a:t>2022 Q2</a:t>
                      </a:r>
                    </a:p>
                  </a:txBody>
                  <a:tcPr marL="4733" marR="4733" marT="4733" marB="0" anchor="ctr">
                    <a:lnL>
                      <a:noFill/>
                    </a:lnL>
                    <a:lnR>
                      <a:noFill/>
                    </a:lnR>
                    <a:lnT>
                      <a:noFill/>
                    </a:lnT>
                    <a:lnB>
                      <a:noFill/>
                    </a:lnB>
                    <a:solidFill>
                      <a:srgbClr val="70AD47"/>
                    </a:solidFill>
                  </a:tcPr>
                </a:tc>
                <a:tc>
                  <a:txBody>
                    <a:bodyPr/>
                    <a:lstStyle/>
                    <a:p>
                      <a:pPr algn="ct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a:t>
                      </a:r>
                    </a:p>
                  </a:txBody>
                  <a:tcPr marL="4733" marR="4733" marT="4733" marB="0" anchor="ctr">
                    <a:lnL>
                      <a:noFill/>
                    </a:lnL>
                    <a:lnR>
                      <a:noFill/>
                    </a:lnR>
                    <a:lnT>
                      <a:noFill/>
                    </a:lnT>
                    <a:lnB>
                      <a:noFill/>
                    </a:lnB>
                    <a:solidFill>
                      <a:srgbClr val="70AD47"/>
                    </a:solidFill>
                  </a:tcPr>
                </a:tc>
                <a:tc>
                  <a:txBody>
                    <a:bodyPr/>
                    <a:lstStyle/>
                    <a:p>
                      <a:pPr algn="ctr" fontAlgn="ctr"/>
                      <a:r>
                        <a:rPr lang="en-US" sz="1400" b="0" i="0" u="none" strike="noStrike">
                          <a:solidFill>
                            <a:srgbClr val="000000"/>
                          </a:solidFill>
                          <a:effectLst/>
                          <a:latin typeface="Times New Roman" panose="02020603050405020304" pitchFamily="18" charset="0"/>
                          <a:ea typeface="新細明體" panose="02020500000000000000" pitchFamily="18" charset="-120"/>
                        </a:rPr>
                        <a:t>2021 Q2</a:t>
                      </a:r>
                    </a:p>
                  </a:txBody>
                  <a:tcPr marL="4733" marR="4733" marT="4733" marB="0" anchor="ctr">
                    <a:lnL>
                      <a:noFill/>
                    </a:lnL>
                    <a:lnR>
                      <a:noFill/>
                    </a:lnR>
                    <a:lnT>
                      <a:noFill/>
                    </a:lnT>
                    <a:lnB>
                      <a:noFill/>
                    </a:lnB>
                    <a:solidFill>
                      <a:srgbClr val="70AD47"/>
                    </a:solidFill>
                  </a:tcPr>
                </a:tc>
                <a:tc>
                  <a:txBody>
                    <a:bodyPr/>
                    <a:lstStyle/>
                    <a:p>
                      <a:pPr algn="ct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a:t>
                      </a:r>
                    </a:p>
                  </a:txBody>
                  <a:tcPr marL="4733" marR="4733" marT="4733" marB="0" anchor="ctr">
                    <a:lnL>
                      <a:noFill/>
                    </a:lnL>
                    <a:lnR>
                      <a:noFill/>
                    </a:lnR>
                    <a:lnT>
                      <a:noFill/>
                    </a:lnT>
                    <a:lnB>
                      <a:noFill/>
                    </a:lnB>
                    <a:solidFill>
                      <a:srgbClr val="70AD47"/>
                    </a:solidFill>
                  </a:tcPr>
                </a:tc>
                <a:tc>
                  <a:txBody>
                    <a:bodyPr/>
                    <a:lstStyle/>
                    <a:p>
                      <a:pPr algn="ctr" fontAlgn="ctr"/>
                      <a:r>
                        <a:rPr lang="en-US" sz="1400" b="0" i="0" u="none" strike="noStrike">
                          <a:solidFill>
                            <a:srgbClr val="000000"/>
                          </a:solidFill>
                          <a:effectLst/>
                          <a:latin typeface="Times New Roman" panose="02020603050405020304" pitchFamily="18" charset="0"/>
                          <a:ea typeface="新細明體" panose="02020500000000000000" pitchFamily="18" charset="-120"/>
                        </a:rPr>
                        <a:t>Variance</a:t>
                      </a:r>
                    </a:p>
                  </a:txBody>
                  <a:tcPr marL="4733" marR="4733" marT="4733" marB="0" anchor="ctr">
                    <a:lnL>
                      <a:noFill/>
                    </a:lnL>
                    <a:lnR>
                      <a:noFill/>
                    </a:lnR>
                    <a:lnT>
                      <a:noFill/>
                    </a:lnT>
                    <a:lnB>
                      <a:noFill/>
                    </a:lnB>
                    <a:solidFill>
                      <a:srgbClr val="70AD47"/>
                    </a:solidFill>
                  </a:tcPr>
                </a:tc>
                <a:extLst>
                  <a:ext uri="{0D108BD9-81ED-4DB2-BD59-A6C34878D82A}">
                    <a16:rowId xmlns:a16="http://schemas.microsoft.com/office/drawing/2014/main" val="3009431348"/>
                  </a:ext>
                </a:extLst>
              </a:tr>
              <a:tr h="431563">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營業收入</a:t>
                      </a:r>
                      <a:r>
                        <a:rPr lang="zh-TW" altLang="en-US" sz="1400" b="0" i="0" u="none" strike="noStrike">
                          <a:solidFill>
                            <a:srgbClr val="000000"/>
                          </a:solidFill>
                          <a:effectLst/>
                          <a:latin typeface="Times New Roman" panose="02020603050405020304" pitchFamily="18" charset="0"/>
                          <a:ea typeface="新細明體" panose="02020500000000000000" pitchFamily="18" charset="-120"/>
                        </a:rPr>
                        <a:t>                                                       </a:t>
                      </a:r>
                      <a:r>
                        <a:rPr lang="en-US" sz="1400" b="0" i="0" u="none" strike="noStrike">
                          <a:solidFill>
                            <a:srgbClr val="000000"/>
                          </a:solidFill>
                          <a:effectLst/>
                          <a:latin typeface="Times New Roman" panose="02020603050405020304" pitchFamily="18" charset="0"/>
                          <a:ea typeface="新細明體" panose="02020500000000000000" pitchFamily="18" charset="-120"/>
                        </a:rPr>
                        <a:t>net revenues</a:t>
                      </a:r>
                    </a:p>
                  </a:txBody>
                  <a:tcPr marL="4733" marR="4733" marT="4733"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740 </a:t>
                      </a:r>
                    </a:p>
                  </a:txBody>
                  <a:tcPr marL="4733" marR="4733" marT="4733"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100 </a:t>
                      </a:r>
                    </a:p>
                  </a:txBody>
                  <a:tcPr marL="4733" marR="4733" marT="4733"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883 </a:t>
                      </a:r>
                    </a:p>
                  </a:txBody>
                  <a:tcPr marL="4733" marR="4733" marT="4733"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100 </a:t>
                      </a:r>
                    </a:p>
                  </a:txBody>
                  <a:tcPr marL="4733" marR="4733" marT="4733"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(144)</a:t>
                      </a:r>
                    </a:p>
                  </a:txBody>
                  <a:tcPr marL="4733" marR="4733" marT="4733" marB="0" anchor="ctr">
                    <a:lnL>
                      <a:noFill/>
                    </a:lnL>
                    <a:lnR>
                      <a:noFill/>
                    </a:lnR>
                    <a:lnT>
                      <a:noFill/>
                    </a:lnT>
                    <a:lnB>
                      <a:noFill/>
                    </a:lnB>
                  </a:tcPr>
                </a:tc>
                <a:extLst>
                  <a:ext uri="{0D108BD9-81ED-4DB2-BD59-A6C34878D82A}">
                    <a16:rowId xmlns:a16="http://schemas.microsoft.com/office/drawing/2014/main" val="3613285822"/>
                  </a:ext>
                </a:extLst>
              </a:tr>
              <a:tr h="431563">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營業成本</a:t>
                      </a:r>
                      <a:r>
                        <a:rPr lang="zh-TW" altLang="en-US" sz="1400" b="0" i="0" u="none" strike="noStrike">
                          <a:solidFill>
                            <a:srgbClr val="000000"/>
                          </a:solidFill>
                          <a:effectLst/>
                          <a:latin typeface="Times New Roman" panose="02020603050405020304" pitchFamily="18" charset="0"/>
                          <a:ea typeface="新細明體" panose="02020500000000000000" pitchFamily="18" charset="-120"/>
                        </a:rPr>
                        <a:t>                                                          </a:t>
                      </a:r>
                      <a:r>
                        <a:rPr lang="en-US" sz="1400" b="0" i="0" u="none" strike="noStrike">
                          <a:solidFill>
                            <a:srgbClr val="000000"/>
                          </a:solidFill>
                          <a:effectLst/>
                          <a:latin typeface="Times New Roman" panose="02020603050405020304" pitchFamily="18" charset="0"/>
                          <a:ea typeface="新細明體" panose="02020500000000000000" pitchFamily="18" charset="-120"/>
                        </a:rPr>
                        <a:t>cost of good sold</a:t>
                      </a:r>
                    </a:p>
                  </a:txBody>
                  <a:tcPr marL="4733" marR="4733" marT="4733"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(750)</a:t>
                      </a:r>
                    </a:p>
                  </a:txBody>
                  <a:tcPr marL="4733" marR="4733" marT="473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(102)</a:t>
                      </a:r>
                    </a:p>
                  </a:txBody>
                  <a:tcPr marL="4733" marR="4733" marT="473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(1,263)</a:t>
                      </a:r>
                    </a:p>
                  </a:txBody>
                  <a:tcPr marL="4733" marR="4733" marT="473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(143)</a:t>
                      </a:r>
                    </a:p>
                  </a:txBody>
                  <a:tcPr marL="4733" marR="4733" marT="473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513 </a:t>
                      </a:r>
                    </a:p>
                  </a:txBody>
                  <a:tcPr marL="4733" marR="4733" marT="4733"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407739"/>
                  </a:ext>
                </a:extLst>
              </a:tr>
              <a:tr h="426425">
                <a:tc>
                  <a:txBody>
                    <a:bodyPr/>
                    <a:lstStyle/>
                    <a:p>
                      <a:pPr algn="l" fontAlgn="ctr"/>
                      <a:r>
                        <a:rPr lang="zh-TW" altLang="en-US" sz="1400" b="1" i="0" u="none" strike="noStrike">
                          <a:solidFill>
                            <a:srgbClr val="000000"/>
                          </a:solidFill>
                          <a:effectLst/>
                          <a:latin typeface="標楷體" panose="03000509000000000000" pitchFamily="65" charset="-120"/>
                          <a:ea typeface="標楷體" panose="03000509000000000000" pitchFamily="65" charset="-120"/>
                        </a:rPr>
                        <a:t>營業毛利</a:t>
                      </a:r>
                      <a:r>
                        <a:rPr lang="zh-TW" altLang="en-US" sz="1400" b="1" i="0" u="none" strike="noStrike">
                          <a:solidFill>
                            <a:srgbClr val="000000"/>
                          </a:solidFill>
                          <a:effectLst/>
                          <a:latin typeface="Times New Roman" panose="02020603050405020304" pitchFamily="18" charset="0"/>
                          <a:ea typeface="新細明體" panose="02020500000000000000" pitchFamily="18" charset="-120"/>
                        </a:rPr>
                        <a:t>                                              </a:t>
                      </a:r>
                      <a:r>
                        <a:rPr lang="en-US" sz="1400" b="1" i="0" u="none" strike="noStrike">
                          <a:solidFill>
                            <a:srgbClr val="000000"/>
                          </a:solidFill>
                          <a:effectLst/>
                          <a:latin typeface="Times New Roman" panose="02020603050405020304" pitchFamily="18" charset="0"/>
                          <a:ea typeface="新細明體" panose="02020500000000000000" pitchFamily="18" charset="-120"/>
                        </a:rPr>
                        <a:t>gross profit</a:t>
                      </a:r>
                    </a:p>
                  </a:txBody>
                  <a:tcPr marL="4733" marR="4733" marT="4733" marB="0" anchor="ctr">
                    <a:lnL>
                      <a:noFill/>
                    </a:lnL>
                    <a:lnR>
                      <a:noFill/>
                    </a:lnR>
                    <a:lnT>
                      <a:noFill/>
                    </a:lnT>
                    <a:lnB>
                      <a:noFill/>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(11)</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(2)</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(380)</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(43)</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370 </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00919582"/>
                  </a:ext>
                </a:extLst>
              </a:tr>
              <a:tr h="431563">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營業費用</a:t>
                      </a:r>
                      <a:r>
                        <a:rPr lang="zh-TW" altLang="en-US" sz="1400" b="0" i="0" u="none" strike="noStrike">
                          <a:solidFill>
                            <a:srgbClr val="000000"/>
                          </a:solidFill>
                          <a:effectLst/>
                          <a:latin typeface="Times New Roman" panose="02020603050405020304" pitchFamily="18" charset="0"/>
                          <a:ea typeface="新細明體" panose="02020500000000000000" pitchFamily="18" charset="-120"/>
                        </a:rPr>
                        <a:t>                                                   </a:t>
                      </a:r>
                      <a:r>
                        <a:rPr lang="en-US" sz="1400" b="0" i="0" u="none" strike="noStrike">
                          <a:solidFill>
                            <a:srgbClr val="000000"/>
                          </a:solidFill>
                          <a:effectLst/>
                          <a:latin typeface="Times New Roman" panose="02020603050405020304" pitchFamily="18" charset="0"/>
                          <a:ea typeface="新細明體" panose="02020500000000000000" pitchFamily="18" charset="-120"/>
                        </a:rPr>
                        <a:t>operating expenses</a:t>
                      </a:r>
                    </a:p>
                  </a:txBody>
                  <a:tcPr marL="4733" marR="4733" marT="4733"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(356)</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(48)</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(703)</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(80)</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347 </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248526"/>
                  </a:ext>
                </a:extLst>
              </a:tr>
              <a:tr h="426425">
                <a:tc>
                  <a:txBody>
                    <a:bodyPr/>
                    <a:lstStyle/>
                    <a:p>
                      <a:pPr algn="l" fontAlgn="ctr"/>
                      <a:r>
                        <a:rPr lang="zh-TW" altLang="en-US" sz="1400" b="1" i="0" u="none" strike="noStrike">
                          <a:solidFill>
                            <a:srgbClr val="000000"/>
                          </a:solidFill>
                          <a:effectLst/>
                          <a:latin typeface="標楷體" panose="03000509000000000000" pitchFamily="65" charset="-120"/>
                          <a:ea typeface="標楷體" panose="03000509000000000000" pitchFamily="65" charset="-120"/>
                        </a:rPr>
                        <a:t>營業利益</a:t>
                      </a:r>
                      <a:r>
                        <a:rPr lang="zh-TW" altLang="en-US" sz="1400" b="1" i="0" u="none" strike="noStrike">
                          <a:solidFill>
                            <a:srgbClr val="000000"/>
                          </a:solidFill>
                          <a:effectLst/>
                          <a:latin typeface="Times New Roman" panose="02020603050405020304" pitchFamily="18" charset="0"/>
                          <a:ea typeface="新細明體" panose="02020500000000000000" pitchFamily="18" charset="-120"/>
                        </a:rPr>
                        <a:t>                                                         </a:t>
                      </a:r>
                      <a:r>
                        <a:rPr lang="en-US" sz="1400" b="1" i="0" u="none" strike="noStrike">
                          <a:solidFill>
                            <a:srgbClr val="000000"/>
                          </a:solidFill>
                          <a:effectLst/>
                          <a:latin typeface="Times New Roman" panose="02020603050405020304" pitchFamily="18" charset="0"/>
                          <a:ea typeface="新細明體" panose="02020500000000000000" pitchFamily="18" charset="-120"/>
                        </a:rPr>
                        <a:t>operating profit</a:t>
                      </a:r>
                    </a:p>
                  </a:txBody>
                  <a:tcPr marL="4733" marR="4733" marT="4733" marB="0" anchor="ctr">
                    <a:lnL>
                      <a:noFill/>
                    </a:lnL>
                    <a:lnR>
                      <a:noFill/>
                    </a:lnR>
                    <a:lnT>
                      <a:noFill/>
                    </a:lnT>
                    <a:lnB>
                      <a:noFill/>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(367)</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(50)</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(1,083)</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(123)</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716 </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38833898"/>
                  </a:ext>
                </a:extLst>
              </a:tr>
              <a:tr h="431563">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營業外收支</a:t>
                      </a:r>
                      <a:r>
                        <a:rPr lang="zh-TW" altLang="en-US" sz="1400" b="0" i="0" u="none" strike="noStrike">
                          <a:solidFill>
                            <a:srgbClr val="000000"/>
                          </a:solidFill>
                          <a:effectLst/>
                          <a:latin typeface="Times New Roman" panose="02020603050405020304" pitchFamily="18" charset="0"/>
                          <a:ea typeface="新細明體" panose="02020500000000000000" pitchFamily="18" charset="-120"/>
                        </a:rPr>
                        <a:t>                                                       </a:t>
                      </a:r>
                      <a:r>
                        <a:rPr lang="en-US" sz="1400" b="0" i="0" u="none" strike="noStrike">
                          <a:solidFill>
                            <a:srgbClr val="000000"/>
                          </a:solidFill>
                          <a:effectLst/>
                          <a:latin typeface="Times New Roman" panose="02020603050405020304" pitchFamily="18" charset="0"/>
                          <a:ea typeface="新細明體" panose="02020500000000000000" pitchFamily="18" charset="-120"/>
                        </a:rPr>
                        <a:t>non-operating gain&amp;loss</a:t>
                      </a:r>
                    </a:p>
                  </a:txBody>
                  <a:tcPr marL="4733" marR="4733" marT="4733"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52 </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7 </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(331)</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(37)</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383 </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687630"/>
                  </a:ext>
                </a:extLst>
              </a:tr>
              <a:tr h="426425">
                <a:tc>
                  <a:txBody>
                    <a:bodyPr/>
                    <a:lstStyle/>
                    <a:p>
                      <a:pPr algn="l" fontAlgn="ctr"/>
                      <a:r>
                        <a:rPr lang="zh-TW" altLang="en-US" sz="1400" b="1" i="0" u="none" strike="noStrike">
                          <a:solidFill>
                            <a:srgbClr val="000000"/>
                          </a:solidFill>
                          <a:effectLst/>
                          <a:latin typeface="標楷體" panose="03000509000000000000" pitchFamily="65" charset="-120"/>
                          <a:ea typeface="標楷體" panose="03000509000000000000" pitchFamily="65" charset="-120"/>
                        </a:rPr>
                        <a:t>稅前淨利</a:t>
                      </a:r>
                      <a:r>
                        <a:rPr lang="zh-TW" altLang="en-US" sz="1400" b="1" i="0" u="none" strike="noStrike">
                          <a:solidFill>
                            <a:srgbClr val="000000"/>
                          </a:solidFill>
                          <a:effectLst/>
                          <a:latin typeface="Times New Roman" panose="02020603050405020304" pitchFamily="18" charset="0"/>
                          <a:ea typeface="新細明體" panose="02020500000000000000" pitchFamily="18" charset="-120"/>
                        </a:rPr>
                        <a:t>                                                        </a:t>
                      </a:r>
                      <a:r>
                        <a:rPr lang="en-US" sz="1400" b="1" i="0" u="none" strike="noStrike">
                          <a:solidFill>
                            <a:srgbClr val="000000"/>
                          </a:solidFill>
                          <a:effectLst/>
                          <a:latin typeface="Times New Roman" panose="02020603050405020304" pitchFamily="18" charset="0"/>
                          <a:ea typeface="新細明體" panose="02020500000000000000" pitchFamily="18" charset="-120"/>
                        </a:rPr>
                        <a:t>income before tax</a:t>
                      </a:r>
                    </a:p>
                  </a:txBody>
                  <a:tcPr marL="4733" marR="4733" marT="4733" marB="0" anchor="ctr">
                    <a:lnL>
                      <a:noFill/>
                    </a:lnL>
                    <a:lnR>
                      <a:noFill/>
                    </a:lnR>
                    <a:lnT>
                      <a:noFill/>
                    </a:lnT>
                    <a:lnB>
                      <a:noFill/>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(315)</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(43)</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(1,414)</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(160)</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1099 </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93615638"/>
                  </a:ext>
                </a:extLst>
              </a:tr>
              <a:tr h="431563">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所得稅</a:t>
                      </a: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a:t>
                      </a:r>
                      <a:r>
                        <a:rPr lang="zh-TW" altLang="en-US" sz="1400" b="0" i="0" u="none" strike="noStrike">
                          <a:solidFill>
                            <a:srgbClr val="000000"/>
                          </a:solidFill>
                          <a:effectLst/>
                          <a:latin typeface="標楷體" panose="03000509000000000000" pitchFamily="65" charset="-120"/>
                          <a:ea typeface="標楷體" panose="03000509000000000000" pitchFamily="65" charset="-120"/>
                        </a:rPr>
                        <a:t>費用</a:t>
                      </a: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a:t>
                      </a:r>
                      <a:r>
                        <a:rPr lang="zh-TW" altLang="en-US" sz="1400" b="0" i="0" u="none" strike="noStrike">
                          <a:solidFill>
                            <a:srgbClr val="000000"/>
                          </a:solidFill>
                          <a:effectLst/>
                          <a:latin typeface="標楷體" panose="03000509000000000000" pitchFamily="65" charset="-120"/>
                          <a:ea typeface="標楷體" panose="03000509000000000000" pitchFamily="65" charset="-120"/>
                        </a:rPr>
                        <a:t>利益</a:t>
                      </a:r>
                      <a:r>
                        <a:rPr lang="zh-TW" altLang="en-US" sz="1400" b="0" i="0" u="none" strike="noStrike">
                          <a:solidFill>
                            <a:srgbClr val="000000"/>
                          </a:solidFill>
                          <a:effectLst/>
                          <a:latin typeface="Times New Roman" panose="02020603050405020304" pitchFamily="18" charset="0"/>
                          <a:ea typeface="新細明體" panose="02020500000000000000" pitchFamily="18" charset="-120"/>
                        </a:rPr>
                        <a:t>                                 </a:t>
                      </a:r>
                      <a:r>
                        <a:rPr lang="en-US" sz="1400" b="0" i="0" u="none" strike="noStrike">
                          <a:solidFill>
                            <a:srgbClr val="000000"/>
                          </a:solidFill>
                          <a:effectLst/>
                          <a:latin typeface="Times New Roman" panose="02020603050405020304" pitchFamily="18" charset="0"/>
                          <a:ea typeface="新細明體" panose="02020500000000000000" pitchFamily="18" charset="-120"/>
                        </a:rPr>
                        <a:t>income tax</a:t>
                      </a:r>
                    </a:p>
                  </a:txBody>
                  <a:tcPr marL="4733" marR="4733" marT="4733"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(0)</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(1)</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(0)</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0 </a:t>
                      </a:r>
                    </a:p>
                  </a:txBody>
                  <a:tcPr marL="4733" marR="4733" marT="47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490515"/>
                  </a:ext>
                </a:extLst>
              </a:tr>
              <a:tr h="431563">
                <a:tc>
                  <a:txBody>
                    <a:bodyPr/>
                    <a:lstStyle/>
                    <a:p>
                      <a:pPr algn="l" fontAlgn="ctr"/>
                      <a:r>
                        <a:rPr lang="zh-TW" altLang="en-US" sz="1400" b="1" i="0" u="none" strike="noStrike">
                          <a:solidFill>
                            <a:srgbClr val="000000"/>
                          </a:solidFill>
                          <a:effectLst/>
                          <a:latin typeface="標楷體" panose="03000509000000000000" pitchFamily="65" charset="-120"/>
                          <a:ea typeface="標楷體" panose="03000509000000000000" pitchFamily="65" charset="-120"/>
                        </a:rPr>
                        <a:t>本期淨損</a:t>
                      </a:r>
                      <a:r>
                        <a:rPr lang="zh-TW" altLang="en-US" sz="1400" b="1" i="0" u="none" strike="noStrike">
                          <a:solidFill>
                            <a:srgbClr val="000000"/>
                          </a:solidFill>
                          <a:effectLst/>
                          <a:latin typeface="Times New Roman" panose="02020603050405020304" pitchFamily="18" charset="0"/>
                          <a:ea typeface="新細明體" panose="02020500000000000000" pitchFamily="18" charset="-120"/>
                        </a:rPr>
                        <a:t>                                                            </a:t>
                      </a:r>
                      <a:r>
                        <a:rPr lang="en-US" sz="1400" b="1" i="0" u="none" strike="noStrike">
                          <a:solidFill>
                            <a:srgbClr val="000000"/>
                          </a:solidFill>
                          <a:effectLst/>
                          <a:latin typeface="Times New Roman" panose="02020603050405020304" pitchFamily="18" charset="0"/>
                          <a:ea typeface="新細明體" panose="02020500000000000000" pitchFamily="18" charset="-120"/>
                        </a:rPr>
                        <a:t>net income after tax</a:t>
                      </a:r>
                    </a:p>
                  </a:txBody>
                  <a:tcPr marL="4733" marR="4733" marT="4733" marB="0" anchor="ctr">
                    <a:lnL>
                      <a:noFill/>
                    </a:lnL>
                    <a:lnR>
                      <a:noFill/>
                    </a:lnR>
                    <a:lnT>
                      <a:noFill/>
                    </a:lnT>
                    <a:lnB>
                      <a:noFill/>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(316)</a:t>
                      </a:r>
                    </a:p>
                  </a:txBody>
                  <a:tcPr marL="4733" marR="4733" marT="473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(43)</a:t>
                      </a:r>
                    </a:p>
                  </a:txBody>
                  <a:tcPr marL="4733" marR="4733" marT="473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(1,415)</a:t>
                      </a:r>
                    </a:p>
                  </a:txBody>
                  <a:tcPr marL="4733" marR="4733" marT="473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(160)</a:t>
                      </a:r>
                    </a:p>
                  </a:txBody>
                  <a:tcPr marL="4733" marR="4733" marT="473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tc>
                  <a:txBody>
                    <a:bodyPr/>
                    <a:lstStyle/>
                    <a:p>
                      <a:pPr algn="r" fontAlgn="ctr"/>
                      <a:r>
                        <a:rPr lang="en-US" altLang="zh-TW" sz="1400" b="1" i="0" u="none" strike="noStrike">
                          <a:solidFill>
                            <a:srgbClr val="000000"/>
                          </a:solidFill>
                          <a:effectLst/>
                          <a:latin typeface="Times New Roman" panose="02020603050405020304" pitchFamily="18" charset="0"/>
                          <a:ea typeface="新細明體" panose="02020500000000000000" pitchFamily="18" charset="-120"/>
                        </a:rPr>
                        <a:t>1099 </a:t>
                      </a:r>
                    </a:p>
                  </a:txBody>
                  <a:tcPr marL="4733" marR="4733" marT="4733"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346481716"/>
                  </a:ext>
                </a:extLst>
              </a:tr>
              <a:tr h="441837">
                <a:tc>
                  <a:txBody>
                    <a:bodyPr/>
                    <a:lstStyle/>
                    <a:p>
                      <a:pPr algn="l" fontAlgn="ctr"/>
                      <a:r>
                        <a:rPr lang="zh-TW" altLang="en-US" sz="1400" b="0" i="0" u="none" strike="noStrike">
                          <a:solidFill>
                            <a:srgbClr val="000000"/>
                          </a:solidFill>
                          <a:effectLst/>
                          <a:latin typeface="標楷體" panose="03000509000000000000" pitchFamily="65" charset="-120"/>
                          <a:ea typeface="標楷體" panose="03000509000000000000" pitchFamily="65" charset="-120"/>
                        </a:rPr>
                        <a:t>每股盈餘</a:t>
                      </a:r>
                      <a:r>
                        <a:rPr lang="zh-TW" altLang="en-US" sz="1400" b="0" i="0" u="none" strike="noStrike">
                          <a:solidFill>
                            <a:srgbClr val="000000"/>
                          </a:solidFill>
                          <a:effectLst/>
                          <a:latin typeface="Times New Roman" panose="02020603050405020304" pitchFamily="18" charset="0"/>
                          <a:ea typeface="新細明體" panose="02020500000000000000" pitchFamily="18" charset="-120"/>
                        </a:rPr>
                        <a:t>                                                             </a:t>
                      </a:r>
                      <a:r>
                        <a:rPr lang="en-US" sz="1400" b="0" i="0" u="none" strike="noStrike">
                          <a:solidFill>
                            <a:srgbClr val="000000"/>
                          </a:solidFill>
                          <a:effectLst/>
                          <a:latin typeface="Times New Roman" panose="02020603050405020304" pitchFamily="18" charset="0"/>
                          <a:ea typeface="新細明體" panose="02020500000000000000" pitchFamily="18" charset="-120"/>
                        </a:rPr>
                        <a:t>EPS</a:t>
                      </a:r>
                    </a:p>
                  </a:txBody>
                  <a:tcPr marL="4733" marR="4733" marT="4733" marB="0" anchor="ctr">
                    <a:lnL>
                      <a:noFill/>
                    </a:lnL>
                    <a:lnR>
                      <a:noFill/>
                    </a:lnR>
                    <a:lnT>
                      <a:noFill/>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(0.69)</a:t>
                      </a:r>
                    </a:p>
                  </a:txBody>
                  <a:tcPr marL="4733" marR="4733" marT="4733"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4733" marR="4733" marT="4733"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effectLst/>
                          <a:latin typeface="Times New Roman" panose="02020603050405020304" pitchFamily="18" charset="0"/>
                          <a:ea typeface="新細明體" panose="02020500000000000000" pitchFamily="18" charset="-120"/>
                        </a:rPr>
                        <a:t>(3.08)</a:t>
                      </a:r>
                    </a:p>
                  </a:txBody>
                  <a:tcPr marL="4733" marR="4733" marT="4733"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4733" marR="4733" marT="4733"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4733" marR="4733" marT="4733"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26620713"/>
                  </a:ext>
                </a:extLst>
              </a:tr>
            </a:tbl>
          </a:graphicData>
        </a:graphic>
      </p:graphicFrame>
    </p:spTree>
    <p:extLst>
      <p:ext uri="{BB962C8B-B14F-4D97-AF65-F5344CB8AC3E}">
        <p14:creationId xmlns:p14="http://schemas.microsoft.com/office/powerpoint/2010/main" val="282873578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TotalTime>
  <Words>1089</Words>
  <Application>Microsoft Office PowerPoint</Application>
  <PresentationFormat>如螢幕大小 (4:3)</PresentationFormat>
  <Paragraphs>241</Paragraphs>
  <Slides>18</Slides>
  <Notes>5</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18</vt:i4>
      </vt:variant>
    </vt:vector>
  </HeadingPairs>
  <TitlesOfParts>
    <vt:vector size="29" baseType="lpstr">
      <vt:lpstr>華康儷粗黑</vt:lpstr>
      <vt:lpstr>微軟正黑體</vt:lpstr>
      <vt:lpstr>新細明體</vt:lpstr>
      <vt:lpstr>標楷體</vt:lpstr>
      <vt:lpstr>Arial</vt:lpstr>
      <vt:lpstr>Arial Black</vt:lpstr>
      <vt:lpstr>Calibri</vt:lpstr>
      <vt:lpstr>Times New Roman</vt:lpstr>
      <vt:lpstr>Wingdings</vt:lpstr>
      <vt:lpstr>Wingdings 3</vt:lpstr>
      <vt:lpstr>Office 佈景主題</vt:lpstr>
      <vt:lpstr>PowerPoint 簡報</vt:lpstr>
      <vt:lpstr>免責聲明 Safe Harbor Notice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決議及辦理情形</vt:lpstr>
      <vt:lpstr>PowerPoint 簡報</vt:lpstr>
      <vt:lpstr>PowerPoint 簡報</vt:lpstr>
      <vt:lpstr>重劃範圍</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呂 新義</dc:creator>
  <cp:lastModifiedBy>呂 新義</cp:lastModifiedBy>
  <cp:revision>135</cp:revision>
  <cp:lastPrinted>2021-11-17T06:43:08Z</cp:lastPrinted>
  <dcterms:created xsi:type="dcterms:W3CDTF">2020-11-03T14:20:44Z</dcterms:created>
  <dcterms:modified xsi:type="dcterms:W3CDTF">2022-10-07T04:27:44Z</dcterms:modified>
</cp:coreProperties>
</file>