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6" r:id="rId1"/>
  </p:sldMasterIdLst>
  <p:notesMasterIdLst>
    <p:notesMasterId r:id="rId17"/>
  </p:notesMasterIdLst>
  <p:handoutMasterIdLst>
    <p:handoutMasterId r:id="rId18"/>
  </p:handoutMasterIdLst>
  <p:sldIdLst>
    <p:sldId id="595" r:id="rId2"/>
    <p:sldId id="617" r:id="rId3"/>
    <p:sldId id="596" r:id="rId4"/>
    <p:sldId id="487" r:id="rId5"/>
    <p:sldId id="489" r:id="rId6"/>
    <p:sldId id="3677" r:id="rId7"/>
    <p:sldId id="3678" r:id="rId8"/>
    <p:sldId id="445" r:id="rId9"/>
    <p:sldId id="470" r:id="rId10"/>
    <p:sldId id="591" r:id="rId11"/>
    <p:sldId id="3681" r:id="rId12"/>
    <p:sldId id="3684" r:id="rId13"/>
    <p:sldId id="3683" r:id="rId14"/>
    <p:sldId id="3685" r:id="rId15"/>
    <p:sldId id="272" r:id="rId16"/>
  </p:sldIdLst>
  <p:sldSz cx="9144000" cy="6858000" type="screen4x3"/>
  <p:notesSz cx="6807200" cy="9939338"/>
  <p:defaultTextStyle>
    <a:defPPr>
      <a:defRPr lang="en-US"/>
    </a:defPPr>
    <a:lvl1pPr algn="l" rtl="0" fontAlgn="base">
      <a:spcBef>
        <a:spcPct val="0"/>
      </a:spcBef>
      <a:spcAft>
        <a:spcPct val="0"/>
      </a:spcAft>
      <a:defRPr kumimoji="1" sz="2400" kern="1200">
        <a:solidFill>
          <a:schemeClr val="tx1"/>
        </a:solidFill>
        <a:latin typeface="Times New Roman" pitchFamily="18" charset="0"/>
        <a:ea typeface="新細明體" charset="-120"/>
        <a:cs typeface="+mn-cs"/>
      </a:defRPr>
    </a:lvl1pPr>
    <a:lvl2pPr marL="457200" algn="l" rtl="0" fontAlgn="base">
      <a:spcBef>
        <a:spcPct val="0"/>
      </a:spcBef>
      <a:spcAft>
        <a:spcPct val="0"/>
      </a:spcAft>
      <a:defRPr kumimoji="1" sz="2400" kern="1200">
        <a:solidFill>
          <a:schemeClr val="tx1"/>
        </a:solidFill>
        <a:latin typeface="Times New Roman" pitchFamily="18" charset="0"/>
        <a:ea typeface="新細明體" charset="-120"/>
        <a:cs typeface="+mn-cs"/>
      </a:defRPr>
    </a:lvl2pPr>
    <a:lvl3pPr marL="914400" algn="l" rtl="0" fontAlgn="base">
      <a:spcBef>
        <a:spcPct val="0"/>
      </a:spcBef>
      <a:spcAft>
        <a:spcPct val="0"/>
      </a:spcAft>
      <a:defRPr kumimoji="1" sz="2400" kern="1200">
        <a:solidFill>
          <a:schemeClr val="tx1"/>
        </a:solidFill>
        <a:latin typeface="Times New Roman" pitchFamily="18" charset="0"/>
        <a:ea typeface="新細明體" charset="-120"/>
        <a:cs typeface="+mn-cs"/>
      </a:defRPr>
    </a:lvl3pPr>
    <a:lvl4pPr marL="1371600" algn="l" rtl="0" fontAlgn="base">
      <a:spcBef>
        <a:spcPct val="0"/>
      </a:spcBef>
      <a:spcAft>
        <a:spcPct val="0"/>
      </a:spcAft>
      <a:defRPr kumimoji="1" sz="2400" kern="1200">
        <a:solidFill>
          <a:schemeClr val="tx1"/>
        </a:solidFill>
        <a:latin typeface="Times New Roman" pitchFamily="18" charset="0"/>
        <a:ea typeface="新細明體" charset="-120"/>
        <a:cs typeface="+mn-cs"/>
      </a:defRPr>
    </a:lvl4pPr>
    <a:lvl5pPr marL="1828800" algn="l" rtl="0" fontAlgn="base">
      <a:spcBef>
        <a:spcPct val="0"/>
      </a:spcBef>
      <a:spcAft>
        <a:spcPct val="0"/>
      </a:spcAft>
      <a:defRPr kumimoji="1" sz="2400" kern="1200">
        <a:solidFill>
          <a:schemeClr val="tx1"/>
        </a:solidFill>
        <a:latin typeface="Times New Roman" pitchFamily="18" charset="0"/>
        <a:ea typeface="新細明體" charset="-120"/>
        <a:cs typeface="+mn-cs"/>
      </a:defRPr>
    </a:lvl5pPr>
    <a:lvl6pPr marL="2286000" algn="l" defTabSz="914400" rtl="0" eaLnBrk="1" latinLnBrk="0" hangingPunct="1">
      <a:defRPr kumimoji="1" sz="2400" kern="1200">
        <a:solidFill>
          <a:schemeClr val="tx1"/>
        </a:solidFill>
        <a:latin typeface="Times New Roman" pitchFamily="18" charset="0"/>
        <a:ea typeface="新細明體" charset="-120"/>
        <a:cs typeface="+mn-cs"/>
      </a:defRPr>
    </a:lvl6pPr>
    <a:lvl7pPr marL="2743200" algn="l" defTabSz="914400" rtl="0" eaLnBrk="1" latinLnBrk="0" hangingPunct="1">
      <a:defRPr kumimoji="1" sz="2400" kern="1200">
        <a:solidFill>
          <a:schemeClr val="tx1"/>
        </a:solidFill>
        <a:latin typeface="Times New Roman" pitchFamily="18" charset="0"/>
        <a:ea typeface="新細明體" charset="-120"/>
        <a:cs typeface="+mn-cs"/>
      </a:defRPr>
    </a:lvl7pPr>
    <a:lvl8pPr marL="3200400" algn="l" defTabSz="914400" rtl="0" eaLnBrk="1" latinLnBrk="0" hangingPunct="1">
      <a:defRPr kumimoji="1" sz="2400" kern="1200">
        <a:solidFill>
          <a:schemeClr val="tx1"/>
        </a:solidFill>
        <a:latin typeface="Times New Roman" pitchFamily="18" charset="0"/>
        <a:ea typeface="新細明體" charset="-120"/>
        <a:cs typeface="+mn-cs"/>
      </a:defRPr>
    </a:lvl8pPr>
    <a:lvl9pPr marL="3657600" algn="l" defTabSz="914400" rtl="0" eaLnBrk="1" latinLnBrk="0" hangingPunct="1">
      <a:defRPr kumimoji="1" sz="2400" kern="1200">
        <a:solidFill>
          <a:schemeClr val="tx1"/>
        </a:solidFill>
        <a:latin typeface="Times New Roman" pitchFamily="18" charset="0"/>
        <a:ea typeface="新細明體"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劉 恩廷" initials="劉" lastIdx="1" clrIdx="0"/>
  <p:cmAuthor id="2" name="呂 新義" initials="呂" lastIdx="1" clrIdx="1">
    <p:extLst>
      <p:ext uri="{19B8F6BF-5375-455C-9EA6-DF929625EA0E}">
        <p15:presenceInfo xmlns:p15="http://schemas.microsoft.com/office/powerpoint/2012/main" xmlns="" userId="S::hylu@federaltire.onmicrosoft.com::bfd2e259-d965-4b75-b318-2642ff182d2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a:srgbClr val="FF0000"/>
    <a:srgbClr val="FF00FF"/>
    <a:srgbClr val="008000"/>
    <a:srgbClr val="66FF66"/>
    <a:srgbClr val="333399"/>
    <a:srgbClr val="CCFFCC"/>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9" autoAdjust="0"/>
    <p:restoredTop sz="88378" autoAdjust="0"/>
  </p:normalViewPr>
  <p:slideViewPr>
    <p:cSldViewPr>
      <p:cViewPr>
        <p:scale>
          <a:sx n="80" d="100"/>
          <a:sy n="80" d="100"/>
        </p:scale>
        <p:origin x="-2466"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7D8BF1-A983-48D4-99E3-FBAE908325F2}" type="doc">
      <dgm:prSet loTypeId="urn:microsoft.com/office/officeart/2005/8/layout/chart3" loCatId="cycle" qsTypeId="urn:microsoft.com/office/officeart/2005/8/quickstyle/simple5" qsCatId="simple" csTypeId="urn:microsoft.com/office/officeart/2005/8/colors/colorful2" csCatId="colorful" phldr="1"/>
      <dgm:spPr/>
      <dgm:t>
        <a:bodyPr/>
        <a:lstStyle/>
        <a:p>
          <a:endParaRPr lang="zh-TW" altLang="en-US"/>
        </a:p>
      </dgm:t>
    </dgm:pt>
    <dgm:pt modelId="{D1309A60-BFB8-4DE3-A3AE-48262A3518BF}" type="pres">
      <dgm:prSet presAssocID="{E27D8BF1-A983-48D4-99E3-FBAE908325F2}" presName="compositeShape" presStyleCnt="0">
        <dgm:presLayoutVars>
          <dgm:chMax val="7"/>
          <dgm:dir/>
          <dgm:resizeHandles val="exact"/>
        </dgm:presLayoutVars>
      </dgm:prSet>
      <dgm:spPr/>
      <dgm:t>
        <a:bodyPr/>
        <a:lstStyle/>
        <a:p>
          <a:endParaRPr lang="zh-TW" altLang="en-US"/>
        </a:p>
      </dgm:t>
    </dgm:pt>
  </dgm:ptLst>
  <dgm:cxnLst>
    <dgm:cxn modelId="{EED77DEB-1461-4489-B3B0-81C98838CA5A}" type="presOf" srcId="{E27D8BF1-A983-48D4-99E3-FBAE908325F2}" destId="{D1309A60-BFB8-4DE3-A3AE-48262A3518BF}"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D8BF1-A983-48D4-99E3-FBAE908325F2}" type="doc">
      <dgm:prSet loTypeId="urn:microsoft.com/office/officeart/2005/8/layout/chart3" loCatId="cycle" qsTypeId="urn:microsoft.com/office/officeart/2005/8/quickstyle/simple5" qsCatId="simple" csTypeId="urn:microsoft.com/office/officeart/2005/8/colors/colorful2" csCatId="colorful" phldr="1"/>
      <dgm:spPr/>
      <dgm:t>
        <a:bodyPr/>
        <a:lstStyle/>
        <a:p>
          <a:endParaRPr lang="zh-TW" altLang="en-US"/>
        </a:p>
      </dgm:t>
    </dgm:pt>
    <dgm:pt modelId="{D1309A60-BFB8-4DE3-A3AE-48262A3518BF}" type="pres">
      <dgm:prSet presAssocID="{E27D8BF1-A983-48D4-99E3-FBAE908325F2}" presName="compositeShape" presStyleCnt="0">
        <dgm:presLayoutVars>
          <dgm:chMax val="7"/>
          <dgm:dir/>
          <dgm:resizeHandles val="exact"/>
        </dgm:presLayoutVars>
      </dgm:prSet>
      <dgm:spPr/>
      <dgm:t>
        <a:bodyPr/>
        <a:lstStyle/>
        <a:p>
          <a:endParaRPr lang="zh-TW" altLang="en-US"/>
        </a:p>
      </dgm:t>
    </dgm:pt>
  </dgm:ptLst>
  <dgm:cxnLst>
    <dgm:cxn modelId="{7A01B2A8-62A5-4413-BC33-4E5C4A03F0A0}" type="presOf" srcId="{E27D8BF1-A983-48D4-99E3-FBAE908325F2}" destId="{D1309A60-BFB8-4DE3-A3AE-48262A3518BF}" srcOrd="0"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154627" name="Rectangle 3"/>
          <p:cNvSpPr>
            <a:spLocks noGrp="1" noChangeArrowheads="1"/>
          </p:cNvSpPr>
          <p:nvPr>
            <p:ph type="dt" sz="quarter" idx="1"/>
          </p:nvPr>
        </p:nvSpPr>
        <p:spPr bwMode="auto">
          <a:xfrm>
            <a:off x="3855617"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154628" name="Rectangle 4"/>
          <p:cNvSpPr>
            <a:spLocks noGrp="1" noChangeArrowheads="1"/>
          </p:cNvSpPr>
          <p:nvPr>
            <p:ph type="ftr" sz="quarter" idx="2"/>
          </p:nvPr>
        </p:nvSpPr>
        <p:spPr bwMode="auto">
          <a:xfrm>
            <a:off x="0"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154629" name="Rectangle 5"/>
          <p:cNvSpPr>
            <a:spLocks noGrp="1" noChangeArrowheads="1"/>
          </p:cNvSpPr>
          <p:nvPr>
            <p:ph type="sldNum" sz="quarter" idx="3"/>
          </p:nvPr>
        </p:nvSpPr>
        <p:spPr bwMode="auto">
          <a:xfrm>
            <a:off x="3855617"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ea typeface="新細明體" pitchFamily="18" charset="-120"/>
              </a:defRPr>
            </a:lvl1pPr>
          </a:lstStyle>
          <a:p>
            <a:pPr>
              <a:defRPr/>
            </a:pPr>
            <a:fld id="{E775296E-1BE0-400E-90B2-7B91EC4CA2C7}" type="slidenum">
              <a:rPr lang="zh-TW" altLang="en-US"/>
              <a:pPr>
                <a:defRPr/>
              </a:pPr>
              <a:t>‹#›</a:t>
            </a:fld>
            <a:endParaRPr lang="en-US" altLang="zh-TW"/>
          </a:p>
        </p:txBody>
      </p:sp>
    </p:spTree>
    <p:extLst>
      <p:ext uri="{BB962C8B-B14F-4D97-AF65-F5344CB8AC3E}">
        <p14:creationId xmlns:p14="http://schemas.microsoft.com/office/powerpoint/2010/main" val="1015709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7171" name="Rectangle 3"/>
          <p:cNvSpPr>
            <a:spLocks noGrp="1" noChangeArrowheads="1"/>
          </p:cNvSpPr>
          <p:nvPr>
            <p:ph type="dt" idx="1"/>
          </p:nvPr>
        </p:nvSpPr>
        <p:spPr bwMode="auto">
          <a:xfrm>
            <a:off x="3855617" y="1"/>
            <a:ext cx="2949998" cy="496571"/>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lvl1pPr algn="r">
              <a:defRPr sz="1200">
                <a:ea typeface="新細明體" pitchFamily="18" charset="-120"/>
              </a:defRPr>
            </a:lvl1pPr>
          </a:lstStyle>
          <a:p>
            <a:pPr>
              <a:defRPr/>
            </a:pPr>
            <a:endParaRPr lang="en-US" altLang="zh-TW"/>
          </a:p>
        </p:txBody>
      </p:sp>
      <p:sp>
        <p:nvSpPr>
          <p:cNvPr id="76804" name="Rectangle 4"/>
          <p:cNvSpPr>
            <a:spLocks noGrp="1" noRot="1" noChangeAspect="1" noChangeArrowheads="1" noTextEdit="1"/>
          </p:cNvSpPr>
          <p:nvPr>
            <p:ph type="sldImg" idx="2"/>
          </p:nvPr>
        </p:nvSpPr>
        <p:spPr bwMode="auto">
          <a:xfrm>
            <a:off x="919163" y="746125"/>
            <a:ext cx="4968875" cy="3727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680404" y="4721384"/>
            <a:ext cx="5446395" cy="4472306"/>
          </a:xfrm>
          <a:prstGeom prst="rect">
            <a:avLst/>
          </a:prstGeom>
          <a:noFill/>
          <a:ln w="9525">
            <a:noFill/>
            <a:miter lim="800000"/>
            <a:headEnd/>
            <a:tailEnd/>
          </a:ln>
          <a:effectLst/>
        </p:spPr>
        <p:txBody>
          <a:bodyPr vert="horz" wrap="square" lIns="91358" tIns="45679" rIns="91358" bIns="45679" numCol="1" anchor="t" anchorCtr="0" compatLnSpc="1">
            <a:prstTxWarp prst="textNoShape">
              <a:avLst/>
            </a:prstTxWarp>
          </a:bodyPr>
          <a:lstStyle/>
          <a:p>
            <a:pPr lvl="0"/>
            <a:r>
              <a:rPr lang="zh-TW" altLang="en-US" noProof="0"/>
              <a:t>按一下以編輯母片</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7174" name="Rectangle 6"/>
          <p:cNvSpPr>
            <a:spLocks noGrp="1" noChangeArrowheads="1"/>
          </p:cNvSpPr>
          <p:nvPr>
            <p:ph type="ftr" sz="quarter" idx="4"/>
          </p:nvPr>
        </p:nvSpPr>
        <p:spPr bwMode="auto">
          <a:xfrm>
            <a:off x="0"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defRPr sz="1200">
                <a:ea typeface="新細明體" pitchFamily="18" charset="-120"/>
              </a:defRPr>
            </a:lvl1pPr>
          </a:lstStyle>
          <a:p>
            <a:pPr>
              <a:defRPr/>
            </a:pPr>
            <a:endParaRPr lang="en-US" altLang="zh-TW"/>
          </a:p>
        </p:txBody>
      </p:sp>
      <p:sp>
        <p:nvSpPr>
          <p:cNvPr id="7175" name="Rectangle 7"/>
          <p:cNvSpPr>
            <a:spLocks noGrp="1" noChangeArrowheads="1"/>
          </p:cNvSpPr>
          <p:nvPr>
            <p:ph type="sldNum" sz="quarter" idx="5"/>
          </p:nvPr>
        </p:nvSpPr>
        <p:spPr bwMode="auto">
          <a:xfrm>
            <a:off x="3855617" y="9441182"/>
            <a:ext cx="2949998" cy="496570"/>
          </a:xfrm>
          <a:prstGeom prst="rect">
            <a:avLst/>
          </a:prstGeom>
          <a:noFill/>
          <a:ln w="9525">
            <a:noFill/>
            <a:miter lim="800000"/>
            <a:headEnd/>
            <a:tailEnd/>
          </a:ln>
          <a:effectLst/>
        </p:spPr>
        <p:txBody>
          <a:bodyPr vert="horz" wrap="square" lIns="91358" tIns="45679" rIns="91358" bIns="45679" numCol="1" anchor="b" anchorCtr="0" compatLnSpc="1">
            <a:prstTxWarp prst="textNoShape">
              <a:avLst/>
            </a:prstTxWarp>
          </a:bodyPr>
          <a:lstStyle>
            <a:lvl1pPr algn="r">
              <a:defRPr sz="1200">
                <a:ea typeface="新細明體" pitchFamily="18" charset="-120"/>
              </a:defRPr>
            </a:lvl1pPr>
          </a:lstStyle>
          <a:p>
            <a:pPr>
              <a:defRPr/>
            </a:pPr>
            <a:fld id="{4CDD6845-5A7D-4E6D-A60B-3067354E6365}" type="slidenum">
              <a:rPr lang="zh-TW" altLang="en-US"/>
              <a:pPr>
                <a:defRPr/>
              </a:pPr>
              <a:t>‹#›</a:t>
            </a:fld>
            <a:endParaRPr lang="en-US" altLang="zh-TW"/>
          </a:p>
        </p:txBody>
      </p:sp>
    </p:spTree>
    <p:extLst>
      <p:ext uri="{BB962C8B-B14F-4D97-AF65-F5344CB8AC3E}">
        <p14:creationId xmlns:p14="http://schemas.microsoft.com/office/powerpoint/2010/main" val="19718891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1</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2</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904227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47AEAFE-D28D-4077-A090-2B9923D080AD}" type="slidenum">
              <a:rPr lang="zh-TW" altLang="en-US" smtClean="0">
                <a:ea typeface="新細明體" charset="-120"/>
              </a:rPr>
              <a:pPr/>
              <a:t>3</a:t>
            </a:fld>
            <a:endParaRPr lang="en-US" altLang="zh-TW" dirty="0">
              <a:ea typeface="新細明體" charset="-12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zh-TW" altLang="en-US" dirty="0">
              <a:ea typeface="新細明體" charset="-120"/>
            </a:endParaRPr>
          </a:p>
        </p:txBody>
      </p:sp>
    </p:spTree>
    <p:extLst>
      <p:ext uri="{BB962C8B-B14F-4D97-AF65-F5344CB8AC3E}">
        <p14:creationId xmlns:p14="http://schemas.microsoft.com/office/powerpoint/2010/main" val="2840557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pPr>
              <a:defRPr/>
            </a:pPr>
            <a:fld id="{4CDD6845-5A7D-4E6D-A60B-3067354E6365}" type="slidenum">
              <a:rPr lang="zh-TW" altLang="en-US" smtClean="0"/>
              <a:pPr>
                <a:defRPr/>
              </a:pPr>
              <a:t>7</a:t>
            </a:fld>
            <a:endParaRPr lang="en-US" altLang="zh-TW"/>
          </a:p>
        </p:txBody>
      </p:sp>
    </p:spTree>
    <p:extLst>
      <p:ext uri="{BB962C8B-B14F-4D97-AF65-F5344CB8AC3E}">
        <p14:creationId xmlns:p14="http://schemas.microsoft.com/office/powerpoint/2010/main" val="7869677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E89F4E0-2D45-4349-AC3F-8E9AFF14278C}" type="slidenum">
              <a:rPr lang="zh-TW" altLang="en-US" smtClean="0">
                <a:ea typeface="新細明體" charset="-120"/>
              </a:rPr>
              <a:pPr/>
              <a:t>15</a:t>
            </a:fld>
            <a:endParaRPr lang="en-US" altLang="zh-TW">
              <a:ea typeface="新細明體" charset="-12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zh-TW" altLang="en-US">
              <a:ea typeface="新細明體" charset="-120"/>
            </a:endParaRPr>
          </a:p>
        </p:txBody>
      </p:sp>
    </p:spTree>
    <p:extLst>
      <p:ext uri="{BB962C8B-B14F-4D97-AF65-F5344CB8AC3E}">
        <p14:creationId xmlns:p14="http://schemas.microsoft.com/office/powerpoint/2010/main" val="161961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61C3B1B-12DD-46B6-A57D-A3976526E867}" type="datetime1">
              <a:rPr lang="en-US" altLang="zh-TW" smtClean="0"/>
              <a:pPr/>
              <a:t>11/14/2023</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41367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EBA6DBA2-3D83-4548-A568-C21522D3CF15}" type="datetime1">
              <a:rPr lang="en-US" altLang="zh-TW" smtClean="0"/>
              <a:pPr/>
              <a:t>11/14/2023</a:t>
            </a:fld>
            <a:endParaRPr lang="en-US"/>
          </a:p>
        </p:txBody>
      </p:sp>
      <p:sp>
        <p:nvSpPr>
          <p:cNvPr id="5" name="頁尾版面配置區 4"/>
          <p:cNvSpPr>
            <a:spLocks noGrp="1"/>
          </p:cNvSpPr>
          <p:nvPr>
            <p:ph type="ftr" sz="quarter" idx="11"/>
          </p:nvPr>
        </p:nvSpPr>
        <p:spPr/>
        <p:txBody>
          <a:bodyPr/>
          <a:lstStyle/>
          <a:p>
            <a:endParaRPr kumimoji="0" lang="zh-CN" altLang="en-US" dirty="0"/>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893754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D8DE8643-EBB0-4B23-9C5B-B84A98A48A6C}" type="datetime1">
              <a:rPr lang="en-US" altLang="zh-TW" smtClean="0"/>
              <a:pPr/>
              <a:t>11/14/2023</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677673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57200" y="274638"/>
            <a:ext cx="8229600" cy="5851525"/>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19E0BA21-41DE-4866-8A01-49B38B810844}" type="datetime1">
              <a:rPr lang="en-US" altLang="zh-TW" smtClean="0"/>
              <a:pPr/>
              <a:t>11/14/2023</a:t>
            </a:fld>
            <a:endParaRPr lang="en-US"/>
          </a:p>
        </p:txBody>
      </p:sp>
      <p:sp>
        <p:nvSpPr>
          <p:cNvPr id="5" name="頁尾版面配置區 4"/>
          <p:cNvSpPr>
            <a:spLocks noGrp="1"/>
          </p:cNvSpPr>
          <p:nvPr>
            <p:ph type="ftr" sz="quarter" idx="11"/>
          </p:nvPr>
        </p:nvSpPr>
        <p:spPr/>
        <p:txBody>
          <a:bodyPr/>
          <a:lstStyle/>
          <a:p>
            <a:endParaRPr kumimoji="0" lang="zh-CN" altLang="en-US"/>
          </a:p>
        </p:txBody>
      </p:sp>
      <p:sp>
        <p:nvSpPr>
          <p:cNvPr id="6" name="投影片編號版面配置區 5"/>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281886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C9ECCDC-ECB1-48C1-A05D-2482127E5652}" type="datetime1">
              <a:rPr lang="en-US" altLang="zh-TW" smtClean="0"/>
              <a:pPr/>
              <a:t>11/14/2023</a:t>
            </a:fld>
            <a:endParaRPr lang="en-US" dirty="0"/>
          </a:p>
        </p:txBody>
      </p:sp>
      <p:sp>
        <p:nvSpPr>
          <p:cNvPr id="5" name="頁尾版面配置區 4"/>
          <p:cNvSpPr>
            <a:spLocks noGrp="1"/>
          </p:cNvSpPr>
          <p:nvPr>
            <p:ph type="ftr" sz="quarter" idx="11"/>
          </p:nvPr>
        </p:nvSpPr>
        <p:spPr/>
        <p:txBody>
          <a:bodyPr/>
          <a:lstStyle/>
          <a:p>
            <a:endParaRPr kumimoji="0" lang="zh-CN" altLang="en-US" dirty="0"/>
          </a:p>
        </p:txBody>
      </p:sp>
      <p:sp>
        <p:nvSpPr>
          <p:cNvPr id="6" name="投影片編號版面配置區 5"/>
          <p:cNvSpPr>
            <a:spLocks noGrp="1"/>
          </p:cNvSpPr>
          <p:nvPr>
            <p:ph type="sldNum" sz="quarter" idx="12"/>
          </p:nvPr>
        </p:nvSpPr>
        <p:spPr/>
        <p:txBody>
          <a:bodyPr/>
          <a:lstStyle/>
          <a:p>
            <a:pPr algn="r" eaLnBrk="1" latinLnBrk="0" hangingPunct="1"/>
            <a:fld id="{170ADD11-4055-44D3-AD09-D611CD509B89}" type="slidenum">
              <a:rPr kumimoji="0" lang="en-US" smtClean="0"/>
              <a:pPr algn="r" eaLnBrk="1" latinLnBrk="0" hangingPunct="1"/>
              <a:t>‹#›</a:t>
            </a:fld>
            <a:endParaRPr kumimoji="0" lang="zh-CN" altLang="en-US" dirty="0"/>
          </a:p>
        </p:txBody>
      </p:sp>
    </p:spTree>
    <p:extLst>
      <p:ext uri="{BB962C8B-B14F-4D97-AF65-F5344CB8AC3E}">
        <p14:creationId xmlns:p14="http://schemas.microsoft.com/office/powerpoint/2010/main" val="403500662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DD9D62F0-0FF5-4A5B-8C88-AD9B40B17A8C}" type="datetime1">
              <a:rPr lang="en-US" altLang="zh-TW" smtClean="0"/>
              <a:pPr/>
              <a:t>11/14/2023</a:t>
            </a:fld>
            <a:endParaRPr lang="en-US"/>
          </a:p>
        </p:txBody>
      </p:sp>
      <p:sp>
        <p:nvSpPr>
          <p:cNvPr id="6" name="頁尾版面配置區 5"/>
          <p:cNvSpPr>
            <a:spLocks noGrp="1"/>
          </p:cNvSpPr>
          <p:nvPr>
            <p:ph type="ftr" sz="quarter" idx="11"/>
          </p:nvPr>
        </p:nvSpPr>
        <p:spPr/>
        <p:txBody>
          <a:bodyPr/>
          <a:lstStyle/>
          <a:p>
            <a:endParaRPr kumimoji="0" lang="zh-CN" altLang="en-US"/>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43815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C8D58133-FC27-42A7-8D1C-B4062DBF46B1}" type="datetime1">
              <a:rPr lang="en-US" altLang="zh-TW" smtClean="0"/>
              <a:pPr/>
              <a:t>11/14/2023</a:t>
            </a:fld>
            <a:endParaRPr lang="en-US"/>
          </a:p>
        </p:txBody>
      </p:sp>
      <p:sp>
        <p:nvSpPr>
          <p:cNvPr id="8" name="頁尾版面配置區 7"/>
          <p:cNvSpPr>
            <a:spLocks noGrp="1"/>
          </p:cNvSpPr>
          <p:nvPr>
            <p:ph type="ftr" sz="quarter" idx="11"/>
          </p:nvPr>
        </p:nvSpPr>
        <p:spPr/>
        <p:txBody>
          <a:bodyPr/>
          <a:lstStyle/>
          <a:p>
            <a:endParaRPr kumimoji="0" lang="zh-CN" altLang="en-US"/>
          </a:p>
        </p:txBody>
      </p:sp>
      <p:sp>
        <p:nvSpPr>
          <p:cNvPr id="9" name="投影片編號版面配置區 8"/>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001740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2A972580-71DE-4E37-95D5-5A3E60AD556C}" type="datetime1">
              <a:rPr lang="en-US" altLang="zh-TW" smtClean="0"/>
              <a:pPr/>
              <a:t>11/14/2023</a:t>
            </a:fld>
            <a:endParaRPr lang="en-US"/>
          </a:p>
        </p:txBody>
      </p:sp>
      <p:sp>
        <p:nvSpPr>
          <p:cNvPr id="4" name="頁尾版面配置區 3"/>
          <p:cNvSpPr>
            <a:spLocks noGrp="1"/>
          </p:cNvSpPr>
          <p:nvPr>
            <p:ph type="ftr" sz="quarter" idx="11"/>
          </p:nvPr>
        </p:nvSpPr>
        <p:spPr/>
        <p:txBody>
          <a:bodyPr/>
          <a:lstStyle/>
          <a:p>
            <a:endParaRPr kumimoji="0" lang="zh-CN" altLang="en-US"/>
          </a:p>
        </p:txBody>
      </p:sp>
      <p:sp>
        <p:nvSpPr>
          <p:cNvPr id="5" name="投影片編號版面配置區 4"/>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1822090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9BA648B-991F-475F-8F51-BA021F80C961}" type="datetime1">
              <a:rPr lang="en-US" altLang="zh-TW" smtClean="0"/>
              <a:pPr/>
              <a:t>11/14/2023</a:t>
            </a:fld>
            <a:endParaRPr lang="en-US"/>
          </a:p>
        </p:txBody>
      </p:sp>
      <p:sp>
        <p:nvSpPr>
          <p:cNvPr id="3" name="頁尾版面配置區 2"/>
          <p:cNvSpPr>
            <a:spLocks noGrp="1"/>
          </p:cNvSpPr>
          <p:nvPr>
            <p:ph type="ftr" sz="quarter" idx="11"/>
          </p:nvPr>
        </p:nvSpPr>
        <p:spPr/>
        <p:txBody>
          <a:bodyPr/>
          <a:lstStyle/>
          <a:p>
            <a:endParaRPr kumimoji="0" lang="zh-CN" altLang="en-US"/>
          </a:p>
        </p:txBody>
      </p:sp>
      <p:sp>
        <p:nvSpPr>
          <p:cNvPr id="4" name="投影片編號版面配置區 3"/>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4219115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ED56BB5-6938-462B-8686-A9BBF6501C78}" type="datetime1">
              <a:rPr lang="en-US" altLang="zh-TW" smtClean="0"/>
              <a:pPr/>
              <a:t>11/14/2023</a:t>
            </a:fld>
            <a:endParaRPr lang="en-US"/>
          </a:p>
        </p:txBody>
      </p:sp>
      <p:sp>
        <p:nvSpPr>
          <p:cNvPr id="6" name="頁尾版面配置區 5"/>
          <p:cNvSpPr>
            <a:spLocks noGrp="1"/>
          </p:cNvSpPr>
          <p:nvPr>
            <p:ph type="ftr" sz="quarter" idx="11"/>
          </p:nvPr>
        </p:nvSpPr>
        <p:spPr/>
        <p:txBody>
          <a:bodyPr/>
          <a:lstStyle/>
          <a:p>
            <a:endParaRPr kumimoji="0" lang="zh-CN" altLang="en-US" dirty="0"/>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17427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7E73A661-25B0-4998-AA04-EA6F54A5843C}" type="datetime1">
              <a:rPr lang="en-US" altLang="zh-TW" smtClean="0"/>
              <a:pPr/>
              <a:t>11/14/2023</a:t>
            </a:fld>
            <a:endParaRPr lang="en-US"/>
          </a:p>
        </p:txBody>
      </p:sp>
      <p:sp>
        <p:nvSpPr>
          <p:cNvPr id="6" name="頁尾版面配置區 5"/>
          <p:cNvSpPr>
            <a:spLocks noGrp="1"/>
          </p:cNvSpPr>
          <p:nvPr>
            <p:ph type="ftr" sz="quarter" idx="11"/>
          </p:nvPr>
        </p:nvSpPr>
        <p:spPr/>
        <p:txBody>
          <a:bodyPr/>
          <a:lstStyle/>
          <a:p>
            <a:endParaRPr kumimoji="0" lang="zh-CN" altLang="en-US"/>
          </a:p>
        </p:txBody>
      </p:sp>
      <p:sp>
        <p:nvSpPr>
          <p:cNvPr id="7" name="投影片編號版面配置區 6"/>
          <p:cNvSpPr>
            <a:spLocks noGrp="1"/>
          </p:cNvSpPr>
          <p:nvPr>
            <p:ph type="sldNum" sz="quarter" idx="12"/>
          </p:nvPr>
        </p:nvSpPr>
        <p:spPr/>
        <p:txBody>
          <a:bodyPr/>
          <a:lstStyle/>
          <a:p>
            <a:fld id="{170ADD11-4055-44D3-AD09-D611CD509B89}" type="slidenum">
              <a:rPr kumimoji="0" lang="en-US" smtClean="0"/>
              <a:pPr/>
              <a:t>‹#›</a:t>
            </a:fld>
            <a:endParaRPr kumimoji="0" lang="zh-CN" altLang="en-US"/>
          </a:p>
        </p:txBody>
      </p:sp>
    </p:spTree>
    <p:extLst>
      <p:ext uri="{BB962C8B-B14F-4D97-AF65-F5344CB8AC3E}">
        <p14:creationId xmlns:p14="http://schemas.microsoft.com/office/powerpoint/2010/main" val="399722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ECCDC-ECB1-48C1-A05D-2482127E5652}" type="datetime1">
              <a:rPr lang="en-US" altLang="zh-TW" smtClean="0"/>
              <a:pPr/>
              <a:t>11/14/2023</a:t>
            </a:fld>
            <a:endParaRPr 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zh-CN" altLang="en-US" dirty="0"/>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r" eaLnBrk="1" latinLnBrk="0" hangingPunct="1"/>
            <a:fld id="{170ADD11-4055-44D3-AD09-D611CD509B89}" type="slidenum">
              <a:rPr kumimoji="0" lang="en-US" smtClean="0"/>
              <a:pPr algn="r" eaLnBrk="1" latinLnBrk="0" hangingPunct="1"/>
              <a:t>‹#›</a:t>
            </a:fld>
            <a:endParaRPr kumimoji="0" lang="zh-CN" altLang="en-US" dirty="0"/>
          </a:p>
        </p:txBody>
      </p:sp>
      <p:pic>
        <p:nvPicPr>
          <p:cNvPr id="7" name="Picture 8" descr="content"/>
          <p:cNvPicPr>
            <a:picLocks noChangeAspect="1" noChangeArrowheads="1"/>
          </p:cNvPicPr>
          <p:nvPr userDrawn="1"/>
        </p:nvPicPr>
        <p:blipFill>
          <a:blip r:embed="rId14" cstate="email"/>
          <a:srcRect/>
          <a:stretch>
            <a:fillRect/>
          </a:stretch>
        </p:blipFill>
        <p:spPr bwMode="auto">
          <a:xfrm>
            <a:off x="0" y="-1588"/>
            <a:ext cx="9144000" cy="6861176"/>
          </a:xfrm>
          <a:prstGeom prst="rect">
            <a:avLst/>
          </a:prstGeom>
          <a:noFill/>
          <a:ln w="9525">
            <a:noFill/>
            <a:miter lim="800000"/>
            <a:headEnd/>
            <a:tailEnd/>
          </a:ln>
        </p:spPr>
      </p:pic>
    </p:spTree>
    <p:extLst>
      <p:ext uri="{BB962C8B-B14F-4D97-AF65-F5344CB8AC3E}">
        <p14:creationId xmlns:p14="http://schemas.microsoft.com/office/powerpoint/2010/main" val="4122364771"/>
      </p:ext>
    </p:extLst>
  </p:cSld>
  <p:clrMap bg1="lt1" tx1="dk1" bg2="lt2" tx2="dk2" accent1="accent1" accent2="accent2" accent3="accent3" accent4="accent4" accent5="accent5" accent6="accent6" hlink="hlink" folHlink="folHlink"/>
  <p:sldLayoutIdLst>
    <p:sldLayoutId id="2147484147"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 id="2147484158"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文字方塊 3"/>
          <p:cNvSpPr txBox="1"/>
          <p:nvPr/>
        </p:nvSpPr>
        <p:spPr>
          <a:xfrm>
            <a:off x="179338" y="6237312"/>
            <a:ext cx="2016224" cy="400110"/>
          </a:xfrm>
          <a:prstGeom prst="rect">
            <a:avLst/>
          </a:prstGeom>
          <a:noFill/>
        </p:spPr>
        <p:txBody>
          <a:bodyPr wrap="square" rtlCol="0">
            <a:spAutoFit/>
          </a:bodyPr>
          <a:lstStyle/>
          <a:p>
            <a:r>
              <a:rPr lang="en-US" altLang="zh-TW" sz="2000" dirty="0" smtClean="0">
                <a:solidFill>
                  <a:schemeClr val="bg1"/>
                </a:solidFill>
                <a:cs typeface="Arial" panose="020B0604020202020204" pitchFamily="34" charset="0"/>
              </a:rPr>
              <a:t>2023.11.14</a:t>
            </a:r>
            <a:endParaRPr lang="zh-TW" altLang="en-US" sz="2000" dirty="0">
              <a:solidFill>
                <a:schemeClr val="bg1"/>
              </a:solidFill>
              <a:cs typeface="Arial" panose="020B0604020202020204" pitchFamily="34" charset="0"/>
            </a:endParaRPr>
          </a:p>
        </p:txBody>
      </p:sp>
      <p:sp>
        <p:nvSpPr>
          <p:cNvPr id="7" name="文字方塊 3"/>
          <p:cNvSpPr txBox="1"/>
          <p:nvPr/>
        </p:nvSpPr>
        <p:spPr>
          <a:xfrm>
            <a:off x="1547664" y="2276872"/>
            <a:ext cx="6840760" cy="1569660"/>
          </a:xfrm>
          <a:prstGeom prst="rect">
            <a:avLst/>
          </a:prstGeom>
          <a:noFill/>
        </p:spPr>
        <p:txBody>
          <a:bodyPr wrap="square" rtlCol="0">
            <a:spAutoFit/>
          </a:bodyPr>
          <a:lstStyle/>
          <a:p>
            <a:r>
              <a:rPr lang="zh-TW" altLang="en-US" sz="4000" dirty="0">
                <a:latin typeface="華康儷粗黑" panose="020B0709000000000000" pitchFamily="49" charset="-12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泰豐輪胎股份有限公司</a:t>
            </a:r>
            <a:endParaRPr lang="en-US" altLang="zh-TW" sz="4800" b="1" dirty="0">
              <a:latin typeface="標楷體" panose="03000509000000000000" pitchFamily="65" charset="-120"/>
              <a:ea typeface="標楷體" panose="03000509000000000000" pitchFamily="65" charset="-120"/>
              <a:cs typeface="Arial" panose="020B0604020202020204" pitchFamily="34" charset="0"/>
            </a:endParaRPr>
          </a:p>
          <a:p>
            <a:r>
              <a:rPr lang="zh-TW" altLang="en-US" sz="4400" dirty="0">
                <a:latin typeface="華康儷粗黑" panose="020B0709000000000000" pitchFamily="49" charset="-120"/>
                <a:ea typeface="華康儷粗黑" panose="020B0709000000000000" pitchFamily="49" charset="-120"/>
                <a:cs typeface="Arial" panose="020B0604020202020204" pitchFamily="34" charset="0"/>
              </a:rPr>
              <a:t>  </a:t>
            </a:r>
            <a:r>
              <a:rPr lang="en-US" altLang="zh-TW" sz="4800" b="1" dirty="0" smtClean="0">
                <a:ea typeface="華康儷粗黑" panose="020B0709000000000000" pitchFamily="49" charset="-120"/>
                <a:cs typeface="Arial" panose="020B0604020202020204" pitchFamily="34" charset="0"/>
              </a:rPr>
              <a:t>112</a:t>
            </a:r>
            <a:r>
              <a:rPr lang="zh-TW" altLang="en-US" sz="4400" b="1" dirty="0" smtClean="0">
                <a:latin typeface="Arial" panose="020B0604020202020204" pitchFamily="34" charset="0"/>
                <a:ea typeface="華康儷粗黑" panose="020B0709000000000000" pitchFamily="49" charset="-120"/>
                <a:cs typeface="Arial" panose="020B0604020202020204" pitchFamily="34" charset="0"/>
              </a:rPr>
              <a:t> </a:t>
            </a:r>
            <a:r>
              <a:rPr lang="zh-TW" altLang="en-US" sz="4800" b="1" dirty="0">
                <a:latin typeface="標楷體" panose="03000509000000000000" pitchFamily="65" charset="-120"/>
                <a:ea typeface="標楷體" panose="03000509000000000000" pitchFamily="65" charset="-120"/>
                <a:cs typeface="Arial" panose="020B0604020202020204" pitchFamily="34" charset="0"/>
              </a:rPr>
              <a:t>年度法人說明會</a:t>
            </a:r>
          </a:p>
        </p:txBody>
      </p:sp>
    </p:spTree>
    <p:extLst>
      <p:ext uri="{BB962C8B-B14F-4D97-AF65-F5344CB8AC3E}">
        <p14:creationId xmlns:p14="http://schemas.microsoft.com/office/powerpoint/2010/main" val="2746807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 y="0"/>
            <a:ext cx="9140464" cy="6858000"/>
          </a:xfrm>
          <a:prstGeom prst="rect">
            <a:avLst/>
          </a:prstGeom>
        </p:spPr>
      </p:pic>
      <p:graphicFrame>
        <p:nvGraphicFramePr>
          <p:cNvPr id="2" name="資料庫圖表 1">
            <a:extLst>
              <a:ext uri="{FF2B5EF4-FFF2-40B4-BE49-F238E27FC236}">
                <a16:creationId xmlns:a16="http://schemas.microsoft.com/office/drawing/2014/main" xmlns="" id="{48E7DE1E-1189-489F-A5F7-F867794833AC}"/>
              </a:ext>
            </a:extLst>
          </p:cNvPr>
          <p:cNvGraphicFramePr/>
          <p:nvPr/>
        </p:nvGraphicFramePr>
        <p:xfrm>
          <a:off x="71406" y="476672"/>
          <a:ext cx="8565356" cy="6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1"/>
          <p:cNvSpPr txBox="1">
            <a:spLocks/>
          </p:cNvSpPr>
          <p:nvPr/>
        </p:nvSpPr>
        <p:spPr>
          <a:xfrm>
            <a:off x="179512" y="349920"/>
            <a:ext cx="8565356" cy="558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endParaRPr lang="zh-TW" altLang="en-US" sz="3200" b="1" kern="0" dirty="0">
              <a:latin typeface="新細明體" panose="02020500000000000000" pitchFamily="18" charset="-120"/>
              <a:ea typeface="新細明體" panose="02020500000000000000" pitchFamily="18" charset="-120"/>
            </a:endParaRPr>
          </a:p>
        </p:txBody>
      </p:sp>
      <p:sp>
        <p:nvSpPr>
          <p:cNvPr id="5" name="Rectangle 6"/>
          <p:cNvSpPr txBox="1">
            <a:spLocks noChangeArrowheads="1"/>
          </p:cNvSpPr>
          <p:nvPr/>
        </p:nvSpPr>
        <p:spPr>
          <a:xfrm>
            <a:off x="827584" y="1340768"/>
            <a:ext cx="7881738" cy="4536504"/>
          </a:xfrm>
          <a:prstGeom prst="rect">
            <a:avLst/>
          </a:prstGeom>
          <a:noFill/>
        </p:spPr>
        <p:txBody>
          <a:bodyPr/>
          <a:lstStyle/>
          <a:p>
            <a:pPr>
              <a:defRPr/>
            </a:pPr>
            <a:r>
              <a:rPr lang="en-US" altLang="zh-TW" b="1" dirty="0">
                <a:ea typeface="標楷體" pitchFamily="65" charset="-120"/>
                <a:cs typeface="Times New Roman" panose="02020603050405020304" pitchFamily="18" charset="0"/>
              </a:rPr>
              <a:t>   4. </a:t>
            </a:r>
            <a:r>
              <a:rPr lang="zh-TW" altLang="en-US" b="1" dirty="0" smtClean="0">
                <a:ea typeface="標楷體" pitchFamily="65" charset="-120"/>
                <a:cs typeface="Times New Roman" panose="02020603050405020304" pitchFamily="18" charset="0"/>
              </a:rPr>
              <a:t>未來展望</a:t>
            </a:r>
            <a:endParaRPr lang="en-US" altLang="zh-TW" b="1" dirty="0">
              <a:ea typeface="標楷體" pitchFamily="65" charset="-120"/>
              <a:cs typeface="Times New Roman" panose="02020603050405020304" pitchFamily="18" charset="0"/>
            </a:endParaRPr>
          </a:p>
          <a:p>
            <a:pPr>
              <a:defRPr/>
            </a:pPr>
            <a:endParaRPr lang="en-US" altLang="zh-TW" sz="1200" b="1" dirty="0">
              <a:ea typeface="標楷體" pitchFamily="65" charset="-120"/>
              <a:cs typeface="Times New Roman" panose="02020603050405020304" pitchFamily="18" charset="0"/>
            </a:endParaRPr>
          </a:p>
          <a:p>
            <a:pPr marL="892175" indent="-457200">
              <a:buFont typeface="Wingdings" panose="05000000000000000000" pitchFamily="2" charset="2"/>
              <a:buChar char="Ø"/>
              <a:defRPr/>
            </a:pPr>
            <a:r>
              <a:rPr lang="zh-TW" altLang="en-US" sz="1800" kern="0" dirty="0">
                <a:ea typeface="標楷體" pitchFamily="65" charset="-120"/>
                <a:cs typeface="Times New Roman" panose="02020603050405020304" pitchFamily="18" charset="0"/>
              </a:rPr>
              <a:t>營運面：</a:t>
            </a:r>
            <a:endParaRPr lang="en-US" altLang="zh-TW" sz="1800" kern="0" dirty="0">
              <a:ea typeface="標楷體" pitchFamily="65" charset="-120"/>
              <a:cs typeface="Times New Roman" panose="02020603050405020304" pitchFamily="18" charset="0"/>
            </a:endParaRPr>
          </a:p>
          <a:p>
            <a:pPr marL="1349375" indent="-457200">
              <a:buFont typeface="Wingdings" pitchFamily="2" charset="2"/>
              <a:buChar char="n"/>
              <a:defRPr/>
            </a:pPr>
            <a:r>
              <a:rPr lang="zh-TW" altLang="en-US" sz="1800" kern="0" dirty="0" smtClean="0">
                <a:ea typeface="標楷體" pitchFamily="65" charset="-120"/>
                <a:cs typeface="Times New Roman" panose="02020603050405020304" pitchFamily="18" charset="0"/>
              </a:rPr>
              <a:t>積極</a:t>
            </a:r>
            <a:r>
              <a:rPr lang="zh-TW" altLang="en-US" sz="1800" kern="0" dirty="0">
                <a:ea typeface="標楷體" pitchFamily="65" charset="-120"/>
                <a:cs typeface="Times New Roman" panose="02020603050405020304" pitchFamily="18" charset="0"/>
              </a:rPr>
              <a:t>拓展美國以外</a:t>
            </a:r>
            <a:r>
              <a:rPr lang="zh-TW" altLang="en-US" sz="1800" kern="0" dirty="0" smtClean="0">
                <a:ea typeface="標楷體" pitchFamily="65" charset="-120"/>
                <a:cs typeface="Times New Roman" panose="02020603050405020304" pitchFamily="18" charset="0"/>
              </a:rPr>
              <a:t>市場。</a:t>
            </a: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n"/>
              <a:defRPr/>
            </a:pPr>
            <a:endParaRPr lang="en-US" altLang="zh-TW" sz="1800" kern="0" dirty="0">
              <a:ea typeface="標楷體" pitchFamily="65" charset="-120"/>
              <a:cs typeface="Times New Roman" panose="02020603050405020304" pitchFamily="18" charset="0"/>
            </a:endParaRPr>
          </a:p>
          <a:p>
            <a:pPr marL="1349375" indent="-457200">
              <a:buFont typeface="Wingdings" pitchFamily="2" charset="2"/>
              <a:buChar char="n"/>
              <a:defRPr/>
            </a:pPr>
            <a:r>
              <a:rPr lang="zh-TW" altLang="en-US" sz="1800" kern="0" dirty="0" smtClean="0">
                <a:ea typeface="標楷體" pitchFamily="65" charset="-120"/>
                <a:cs typeface="Times New Roman" panose="02020603050405020304" pitchFamily="18" charset="0"/>
              </a:rPr>
              <a:t>海外代工。</a:t>
            </a:r>
            <a:endParaRPr lang="en-US" altLang="zh-TW" sz="1800" kern="0" dirty="0" smtClean="0">
              <a:ea typeface="標楷體" pitchFamily="65" charset="-120"/>
              <a:cs typeface="Times New Roman" panose="02020603050405020304" pitchFamily="18" charset="0"/>
            </a:endParaRPr>
          </a:p>
          <a:p>
            <a:pPr marL="1349375" indent="-6350">
              <a:defRPr/>
            </a:pPr>
            <a:r>
              <a:rPr lang="zh-TW" altLang="en-US" sz="1800" kern="0" dirty="0" smtClean="0">
                <a:ea typeface="標楷體" pitchFamily="65" charset="-120"/>
                <a:cs typeface="Times New Roman" panose="02020603050405020304" pitchFamily="18" charset="0"/>
              </a:rPr>
              <a:t>尋求</a:t>
            </a:r>
            <a:r>
              <a:rPr lang="zh-TW" altLang="en-US" sz="1800" kern="0" dirty="0">
                <a:ea typeface="標楷體" pitchFamily="65" charset="-120"/>
                <a:cs typeface="Times New Roman" panose="02020603050405020304" pitchFamily="18" charset="0"/>
              </a:rPr>
              <a:t>海外代工生產自有</a:t>
            </a:r>
            <a:r>
              <a:rPr lang="zh-TW" altLang="en-US" sz="1800" kern="0" dirty="0" smtClean="0">
                <a:ea typeface="標楷體" pitchFamily="65" charset="-120"/>
                <a:cs typeface="Times New Roman" panose="02020603050405020304" pitchFamily="18" charset="0"/>
              </a:rPr>
              <a:t>品牌 ，目前已委由越南代工廠</a:t>
            </a:r>
            <a:r>
              <a:rPr lang="en-US" altLang="zh-TW" sz="1800" kern="0" dirty="0" smtClean="0">
                <a:ea typeface="標楷體" pitchFamily="65" charset="-120"/>
                <a:cs typeface="Times New Roman" panose="02020603050405020304" pitchFamily="18" charset="0"/>
              </a:rPr>
              <a:t>(XT TYRE)</a:t>
            </a:r>
            <a:r>
              <a:rPr lang="zh-TW" altLang="en-US" sz="1800" kern="0" dirty="0" smtClean="0">
                <a:ea typeface="標楷體" pitchFamily="65" charset="-120"/>
                <a:cs typeface="Times New Roman" panose="02020603050405020304" pitchFamily="18" charset="0"/>
              </a:rPr>
              <a:t>代為製造輪胎，主要供銷北美區域。</a:t>
            </a:r>
            <a:endParaRPr lang="en-US" altLang="zh-TW" sz="1800" kern="0" dirty="0" smtClean="0">
              <a:ea typeface="標楷體" pitchFamily="65" charset="-120"/>
              <a:cs typeface="Times New Roman" panose="02020603050405020304" pitchFamily="18" charset="0"/>
            </a:endParaRPr>
          </a:p>
          <a:p>
            <a:pPr marL="1349375" indent="-6350">
              <a:defRPr/>
            </a:pP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n"/>
              <a:defRPr/>
            </a:pPr>
            <a:r>
              <a:rPr lang="zh-TW" altLang="en-US" sz="1800" kern="0" dirty="0" smtClean="0">
                <a:ea typeface="標楷體" pitchFamily="65" charset="-120"/>
                <a:cs typeface="Times New Roman" panose="02020603050405020304" pitchFamily="18" charset="0"/>
              </a:rPr>
              <a:t>其他代工並行。</a:t>
            </a:r>
            <a:endParaRPr lang="en-US" altLang="zh-TW" sz="1800" kern="0" dirty="0" smtClean="0">
              <a:ea typeface="標楷體" pitchFamily="65" charset="-120"/>
              <a:cs typeface="Times New Roman" panose="02020603050405020304" pitchFamily="18" charset="0"/>
            </a:endParaRPr>
          </a:p>
          <a:p>
            <a:pPr marL="1349375" indent="-6350">
              <a:defRPr/>
            </a:pPr>
            <a:r>
              <a:rPr lang="zh-TW" altLang="en-US" sz="1800" kern="0" dirty="0" smtClean="0">
                <a:ea typeface="標楷體" pitchFamily="65" charset="-120"/>
                <a:cs typeface="Times New Roman" panose="02020603050405020304" pitchFamily="18" charset="0"/>
              </a:rPr>
              <a:t>考量未來產品多元化發展、時效性及保障輪胎貨源長期穩定供應，擬新增其他海外代工廠與越南代工廠並行因應，另增國內代工擬委由南港輪胎代為生產。</a:t>
            </a:r>
            <a:r>
              <a:rPr lang="en-US" altLang="zh-TW" sz="1800" kern="0" dirty="0" smtClean="0">
                <a:ea typeface="標楷體" pitchFamily="65" charset="-120"/>
                <a:cs typeface="Times New Roman" panose="02020603050405020304" pitchFamily="18" charset="0"/>
              </a:rPr>
              <a:t>(</a:t>
            </a:r>
            <a:r>
              <a:rPr lang="zh-TW" altLang="en-US" sz="1800" kern="0" dirty="0" smtClean="0">
                <a:ea typeface="標楷體" pitchFamily="65" charset="-120"/>
                <a:cs typeface="Times New Roman" panose="02020603050405020304" pitchFamily="18" charset="0"/>
              </a:rPr>
              <a:t>主要為</a:t>
            </a:r>
            <a:r>
              <a:rPr lang="en-US" altLang="zh-TW" sz="1800" kern="0" dirty="0" smtClean="0">
                <a:ea typeface="標楷體" pitchFamily="65" charset="-120"/>
                <a:cs typeface="Times New Roman" panose="02020603050405020304" pitchFamily="18" charset="0"/>
              </a:rPr>
              <a:t>PCR </a:t>
            </a:r>
            <a:r>
              <a:rPr lang="zh-TW" altLang="en-US" sz="1800" kern="0" dirty="0" smtClean="0">
                <a:ea typeface="標楷體" pitchFamily="65" charset="-120"/>
                <a:cs typeface="Times New Roman" panose="02020603050405020304" pitchFamily="18" charset="0"/>
              </a:rPr>
              <a:t>供非北美區域</a:t>
            </a:r>
            <a:r>
              <a:rPr lang="en-US" altLang="zh-TW" sz="1800" kern="0" dirty="0" smtClean="0">
                <a:ea typeface="標楷體" pitchFamily="65" charset="-120"/>
                <a:cs typeface="Times New Roman" panose="02020603050405020304" pitchFamily="18" charset="0"/>
              </a:rPr>
              <a:t>)</a:t>
            </a:r>
          </a:p>
          <a:p>
            <a:pPr marL="1349375" indent="-6350">
              <a:defRPr/>
            </a:pPr>
            <a:endParaRPr lang="en-US" altLang="zh-TW" sz="1800" kern="0" dirty="0" smtClean="0">
              <a:ea typeface="標楷體" pitchFamily="65" charset="-120"/>
              <a:cs typeface="Times New Roman" panose="02020603050405020304" pitchFamily="18" charset="0"/>
            </a:endParaRPr>
          </a:p>
          <a:p>
            <a:pPr marL="1349375" indent="-457200">
              <a:buFont typeface="Wingdings" pitchFamily="2" charset="2"/>
              <a:buChar char="n"/>
              <a:defRPr/>
            </a:pPr>
            <a:r>
              <a:rPr lang="zh-TW" altLang="en-US" sz="1800" kern="0" dirty="0" smtClean="0">
                <a:ea typeface="標楷體" pitchFamily="65" charset="-120"/>
                <a:cs typeface="Times New Roman" panose="02020603050405020304" pitchFamily="18" charset="0"/>
              </a:rPr>
              <a:t>持續接觸未來可能合作廠家，以穩定供貨、貿易障礙低、品質優良且價格具競爭力之廠家為合作對象。</a:t>
            </a:r>
            <a:endParaRPr lang="en-US" altLang="zh-TW" sz="1800" kern="0" dirty="0" smtClean="0">
              <a:ea typeface="標楷體" pitchFamily="65" charset="-120"/>
              <a:cs typeface="Times New Roman" panose="02020603050405020304" pitchFamily="18" charset="0"/>
            </a:endParaRPr>
          </a:p>
          <a:p>
            <a:pPr marL="1349375" indent="-457200">
              <a:defRPr/>
            </a:pPr>
            <a:endParaRPr lang="en-US" altLang="zh-TW" sz="1800" kern="0" dirty="0" smtClean="0">
              <a:ea typeface="標楷體" pitchFamily="65" charset="-120"/>
              <a:cs typeface="Times New Roman" panose="02020603050405020304" pitchFamily="18" charset="0"/>
            </a:endParaRPr>
          </a:p>
          <a:p>
            <a:pPr marL="1349375" indent="-457200" defTabSz="1074738">
              <a:defRPr/>
            </a:pPr>
            <a:endParaRPr lang="zh-CN" altLang="en-US" kern="0" dirty="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636552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 y="0"/>
            <a:ext cx="9140464" cy="6858000"/>
          </a:xfrm>
          <a:prstGeom prst="rect">
            <a:avLst/>
          </a:prstGeom>
        </p:spPr>
      </p:pic>
      <p:graphicFrame>
        <p:nvGraphicFramePr>
          <p:cNvPr id="2" name="資料庫圖表 1">
            <a:extLst>
              <a:ext uri="{FF2B5EF4-FFF2-40B4-BE49-F238E27FC236}">
                <a16:creationId xmlns:a16="http://schemas.microsoft.com/office/drawing/2014/main" xmlns="" id="{48E7DE1E-1189-489F-A5F7-F867794833AC}"/>
              </a:ext>
            </a:extLst>
          </p:cNvPr>
          <p:cNvGraphicFramePr/>
          <p:nvPr/>
        </p:nvGraphicFramePr>
        <p:xfrm>
          <a:off x="71406" y="476672"/>
          <a:ext cx="8565356" cy="6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標題 1"/>
          <p:cNvSpPr txBox="1">
            <a:spLocks/>
          </p:cNvSpPr>
          <p:nvPr/>
        </p:nvSpPr>
        <p:spPr>
          <a:xfrm>
            <a:off x="179512" y="349920"/>
            <a:ext cx="8565356" cy="558800"/>
          </a:xfrm>
          <a:prstGeom prst="rect">
            <a:avLst/>
          </a:prstGeom>
        </p:spPr>
        <p:txBody>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2pPr>
            <a:lvl3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3pPr>
            <a:lvl4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4pPr>
            <a:lvl5pPr algn="ctr" rtl="0" eaLnBrk="0" fontAlgn="base" hangingPunct="0">
              <a:spcBef>
                <a:spcPct val="0"/>
              </a:spcBef>
              <a:spcAft>
                <a:spcPct val="0"/>
              </a:spcAft>
              <a:defRPr kumimoji="1" sz="4400">
                <a:solidFill>
                  <a:schemeClr val="tx2"/>
                </a:solidFill>
                <a:latin typeface="Times New Roman" pitchFamily="18" charset="0"/>
                <a:ea typeface="新細明體" pitchFamily="18" charset="-120"/>
              </a:defRPr>
            </a:lvl5pPr>
            <a:lvl6pPr marL="457200" algn="ctr" rtl="0" fontAlgn="base">
              <a:spcBef>
                <a:spcPct val="0"/>
              </a:spcBef>
              <a:spcAft>
                <a:spcPct val="0"/>
              </a:spcAft>
              <a:defRPr kumimoji="1" sz="4400">
                <a:solidFill>
                  <a:schemeClr val="tx2"/>
                </a:solidFill>
                <a:latin typeface="Times New Roman" pitchFamily="18" charset="0"/>
                <a:ea typeface="新細明體" pitchFamily="18" charset="-120"/>
              </a:defRPr>
            </a:lvl6pPr>
            <a:lvl7pPr marL="914400" algn="ctr" rtl="0" fontAlgn="base">
              <a:spcBef>
                <a:spcPct val="0"/>
              </a:spcBef>
              <a:spcAft>
                <a:spcPct val="0"/>
              </a:spcAft>
              <a:defRPr kumimoji="1" sz="4400">
                <a:solidFill>
                  <a:schemeClr val="tx2"/>
                </a:solidFill>
                <a:latin typeface="Times New Roman" pitchFamily="18" charset="0"/>
                <a:ea typeface="新細明體" pitchFamily="18" charset="-120"/>
              </a:defRPr>
            </a:lvl7pPr>
            <a:lvl8pPr marL="1371600" algn="ctr" rtl="0" fontAlgn="base">
              <a:spcBef>
                <a:spcPct val="0"/>
              </a:spcBef>
              <a:spcAft>
                <a:spcPct val="0"/>
              </a:spcAft>
              <a:defRPr kumimoji="1" sz="4400">
                <a:solidFill>
                  <a:schemeClr val="tx2"/>
                </a:solidFill>
                <a:latin typeface="Times New Roman" pitchFamily="18" charset="0"/>
                <a:ea typeface="新細明體" pitchFamily="18" charset="-120"/>
              </a:defRPr>
            </a:lvl8pPr>
            <a:lvl9pPr marL="1828800" algn="ctr" rtl="0" fontAlgn="base">
              <a:spcBef>
                <a:spcPct val="0"/>
              </a:spcBef>
              <a:spcAft>
                <a:spcPct val="0"/>
              </a:spcAft>
              <a:defRPr kumimoji="1" sz="4400">
                <a:solidFill>
                  <a:schemeClr val="tx2"/>
                </a:solidFill>
                <a:latin typeface="Times New Roman" pitchFamily="18" charset="0"/>
                <a:ea typeface="新細明體" pitchFamily="18" charset="-120"/>
              </a:defRPr>
            </a:lvl9pPr>
          </a:lstStyle>
          <a:p>
            <a:endParaRPr lang="zh-TW" altLang="en-US" sz="3200" b="1" kern="0" dirty="0">
              <a:latin typeface="新細明體" panose="02020500000000000000" pitchFamily="18" charset="-120"/>
              <a:ea typeface="新細明體" panose="02020500000000000000" pitchFamily="18" charset="-120"/>
            </a:endParaRPr>
          </a:p>
        </p:txBody>
      </p:sp>
      <p:sp>
        <p:nvSpPr>
          <p:cNvPr id="5" name="Rectangle 6"/>
          <p:cNvSpPr txBox="1">
            <a:spLocks noChangeArrowheads="1"/>
          </p:cNvSpPr>
          <p:nvPr/>
        </p:nvSpPr>
        <p:spPr>
          <a:xfrm>
            <a:off x="428596" y="1571588"/>
            <a:ext cx="8358246" cy="5143560"/>
          </a:xfrm>
          <a:prstGeom prst="rect">
            <a:avLst/>
          </a:prstGeom>
          <a:noFill/>
        </p:spPr>
        <p:txBody>
          <a:bodyPr/>
          <a:lstStyle/>
          <a:p>
            <a:pPr>
              <a:buFont typeface="Wingdings" pitchFamily="2" charset="2"/>
              <a:buChar char="Ø"/>
              <a:defRPr/>
            </a:pPr>
            <a:r>
              <a:rPr lang="en-US" altLang="zh-TW" sz="1600" b="1" dirty="0">
                <a:ea typeface="標楷體" pitchFamily="65" charset="-120"/>
                <a:cs typeface="Times New Roman" panose="02020603050405020304" pitchFamily="18" charset="0"/>
              </a:rPr>
              <a:t>   </a:t>
            </a:r>
            <a:r>
              <a:rPr lang="zh-TW" altLang="en-US" sz="1600" kern="0" dirty="0" smtClean="0">
                <a:ea typeface="標楷體" pitchFamily="65" charset="-120"/>
                <a:cs typeface="Times New Roman" panose="02020603050405020304" pitchFamily="18" charset="0"/>
              </a:rPr>
              <a:t>資產活化：</a:t>
            </a:r>
            <a:endParaRPr lang="en-US" altLang="zh-TW" sz="1600" kern="0" dirty="0" smtClean="0">
              <a:ea typeface="標楷體" pitchFamily="65" charset="-120"/>
              <a:cs typeface="Times New Roman" panose="02020603050405020304" pitchFamily="18" charset="0"/>
            </a:endParaRPr>
          </a:p>
          <a:p>
            <a:pPr marL="892175" indent="-457200">
              <a:defRPr/>
            </a:pPr>
            <a:endParaRPr lang="en-US" altLang="zh-TW" sz="1000" kern="0" dirty="0">
              <a:ea typeface="標楷體" pitchFamily="65" charset="-120"/>
              <a:cs typeface="Times New Roman" panose="02020603050405020304" pitchFamily="18" charset="0"/>
            </a:endParaRPr>
          </a:p>
          <a:p>
            <a:pPr marL="898525" indent="-357188"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1.</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工商綜合區土地：</a:t>
            </a:r>
          </a:p>
          <a:p>
            <a:pPr marL="898525" indent="-95250"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1-1.</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已解除土地移轉限制</a:t>
            </a:r>
          </a:p>
          <a:p>
            <a:pPr marL="898525" indent="-95250"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1-2.</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增加多重選項評估。</a:t>
            </a: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協商議約出售、自主開發、共同開發</a:t>
            </a: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a:t>
            </a:r>
            <a:endParaRPr lang="zh-TW" altLang="en-US" sz="1600"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1-3.</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轉投資不動產，土地重估</a:t>
            </a:r>
            <a:endParaRPr lang="en-US" altLang="zh-TW" sz="1600"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r>
              <a:rPr lang="zh-TW" altLang="en-US" sz="1600" dirty="0" smtClean="0">
                <a:latin typeface="標楷體" pitchFamily="65" charset="-120"/>
                <a:ea typeface="標楷體" pitchFamily="65" charset="-120"/>
              </a:rPr>
              <a:t>   投資性不動產後續衡量採公允價值模式，增加</a:t>
            </a:r>
            <a:r>
              <a:rPr lang="zh-TW" altLang="en-US" sz="1600" kern="0" dirty="0" smtClean="0">
                <a:latin typeface="標楷體" pitchFamily="65" charset="-120"/>
                <a:ea typeface="標楷體" pitchFamily="65" charset="-120"/>
                <a:cs typeface="Times New Roman" panose="02020603050405020304" pitchFamily="18" charset="0"/>
              </a:rPr>
              <a:t>股權淨值，提升每股淨值。</a:t>
            </a:r>
            <a:endParaRPr lang="en-US" altLang="zh-TW" sz="1600" kern="0" dirty="0" smtClean="0">
              <a:latin typeface="標楷體" pitchFamily="65" charset="-120"/>
              <a:ea typeface="標楷體" pitchFamily="65" charset="-120"/>
              <a:cs typeface="Times New Roman" panose="02020603050405020304" pitchFamily="18" charset="0"/>
            </a:endParaRPr>
          </a:p>
          <a:p>
            <a:pPr marL="898525" indent="-357188" defTabSz="898525">
              <a:defRPr/>
            </a:pPr>
            <a:endParaRPr lang="zh-TW" altLang="en-US" sz="1600"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2.</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自辦重劃住宅土地</a:t>
            </a:r>
          </a:p>
          <a:p>
            <a:pPr marL="898525" indent="-95250"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2-1.</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目前已全區重劃中，預計</a:t>
            </a: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3</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年完成。</a:t>
            </a:r>
            <a:endParaRPr lang="en-US" altLang="zh-TW" sz="1600" dirty="0" smtClean="0">
              <a:solidFill>
                <a:schemeClr val="tx2">
                  <a:lumMod val="50000"/>
                </a:schemeClr>
              </a:solidFill>
              <a:latin typeface="標楷體" panose="03000509000000000000" pitchFamily="65" charset="-120"/>
              <a:ea typeface="標楷體" panose="03000509000000000000" pitchFamily="65" charset="-120"/>
            </a:endParaRPr>
          </a:p>
          <a:p>
            <a:pPr marL="1073150" defTabSz="898525">
              <a:defRPr/>
            </a:pPr>
            <a:r>
              <a:rPr lang="en-US" altLang="zh-TW" sz="1600" kern="0" dirty="0" smtClean="0">
                <a:latin typeface="標楷體" pitchFamily="65" charset="-120"/>
                <a:ea typeface="標楷體" pitchFamily="65" charset="-120"/>
                <a:cs typeface="Times New Roman" panose="02020603050405020304" pitchFamily="18" charset="0"/>
              </a:rPr>
              <a:t>111</a:t>
            </a:r>
            <a:r>
              <a:rPr lang="zh-TW" altLang="en-US" sz="1600" kern="0" dirty="0" smtClean="0">
                <a:latin typeface="標楷體" pitchFamily="65" charset="-120"/>
                <a:ea typeface="標楷體" pitchFamily="65" charset="-120"/>
                <a:cs typeface="Times New Roman" panose="02020603050405020304" pitchFamily="18" charset="0"/>
              </a:rPr>
              <a:t>年</a:t>
            </a:r>
            <a:r>
              <a:rPr lang="en-US" altLang="zh-TW" sz="1600" kern="0" dirty="0" smtClean="0">
                <a:latin typeface="標楷體" pitchFamily="65" charset="-120"/>
                <a:ea typeface="標楷體" pitchFamily="65" charset="-120"/>
                <a:cs typeface="Times New Roman" panose="02020603050405020304" pitchFamily="18" charset="0"/>
              </a:rPr>
              <a:t>11</a:t>
            </a:r>
            <a:r>
              <a:rPr lang="zh-TW" altLang="en-US" sz="1600" kern="0" dirty="0" smtClean="0">
                <a:latin typeface="標楷體" pitchFamily="65" charset="-120"/>
                <a:ea typeface="標楷體" pitchFamily="65" charset="-120"/>
                <a:cs typeface="Times New Roman" panose="02020603050405020304" pitchFamily="18" charset="0"/>
              </a:rPr>
              <a:t>月</a:t>
            </a:r>
            <a:r>
              <a:rPr lang="en-US" altLang="zh-TW" sz="1600" kern="0" dirty="0" smtClean="0">
                <a:latin typeface="標楷體" pitchFamily="65" charset="-120"/>
                <a:ea typeface="標楷體" pitchFamily="65" charset="-120"/>
                <a:cs typeface="Times New Roman" panose="02020603050405020304" pitchFamily="18" charset="0"/>
              </a:rPr>
              <a:t>17</a:t>
            </a:r>
            <a:r>
              <a:rPr lang="zh-TW" altLang="en-US" sz="1600" kern="0" dirty="0" smtClean="0">
                <a:latin typeface="標楷體" pitchFamily="65" charset="-120"/>
                <a:ea typeface="標楷體" pitchFamily="65" charset="-120"/>
                <a:cs typeface="Times New Roman" panose="02020603050405020304" pitchFamily="18" charset="0"/>
              </a:rPr>
              <a:t>日桃園市政府公告核准本公司中壢區泰豐自辦市地重劃區重劃會實施市地重劃，法令規定</a:t>
            </a:r>
            <a:r>
              <a:rPr lang="en-US" altLang="zh-TW" sz="1600" kern="0" dirty="0" smtClean="0">
                <a:latin typeface="標楷體" pitchFamily="65" charset="-120"/>
                <a:ea typeface="標楷體" pitchFamily="65" charset="-120"/>
                <a:cs typeface="Times New Roman" panose="02020603050405020304" pitchFamily="18" charset="0"/>
              </a:rPr>
              <a:t>3</a:t>
            </a:r>
            <a:r>
              <a:rPr lang="zh-TW" altLang="en-US" sz="1600" kern="0" dirty="0" smtClean="0">
                <a:latin typeface="標楷體" pitchFamily="65" charset="-120"/>
                <a:ea typeface="標楷體" pitchFamily="65" charset="-120"/>
                <a:cs typeface="Times New Roman" panose="02020603050405020304" pitchFamily="18" charset="0"/>
              </a:rPr>
              <a:t>年完成，必要時得延長</a:t>
            </a:r>
            <a:r>
              <a:rPr lang="en-US" altLang="zh-TW" sz="1600" kern="0" dirty="0" smtClean="0">
                <a:latin typeface="標楷體" pitchFamily="65" charset="-120"/>
                <a:ea typeface="標楷體" pitchFamily="65" charset="-120"/>
                <a:cs typeface="Times New Roman" panose="02020603050405020304" pitchFamily="18" charset="0"/>
              </a:rPr>
              <a:t>2</a:t>
            </a:r>
            <a:r>
              <a:rPr lang="zh-TW" altLang="en-US" sz="1600" kern="0" dirty="0" smtClean="0">
                <a:latin typeface="標楷體" pitchFamily="65" charset="-120"/>
                <a:ea typeface="標楷體" pitchFamily="65" charset="-120"/>
                <a:cs typeface="Times New Roman" panose="02020603050405020304" pitchFamily="18" charset="0"/>
              </a:rPr>
              <a:t>年。</a:t>
            </a:r>
            <a:endParaRPr lang="zh-TW" altLang="en-US" sz="1600" dirty="0" smtClean="0">
              <a:solidFill>
                <a:schemeClr val="tx2">
                  <a:lumMod val="50000"/>
                </a:schemeClr>
              </a:solidFill>
              <a:latin typeface="標楷體" panose="03000509000000000000" pitchFamily="65" charset="-120"/>
              <a:ea typeface="標楷體" panose="03000509000000000000" pitchFamily="65" charset="-120"/>
            </a:endParaRPr>
          </a:p>
          <a:p>
            <a:pPr marL="898525" indent="-95250"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2-2.</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先預售</a:t>
            </a: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4273</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坪地，改善財務資金</a:t>
            </a:r>
            <a:endParaRPr lang="en-US" altLang="zh-TW" sz="1600" dirty="0" smtClean="0">
              <a:solidFill>
                <a:schemeClr val="tx2">
                  <a:lumMod val="50000"/>
                </a:schemeClr>
              </a:solidFill>
              <a:latin typeface="標楷體" panose="03000509000000000000" pitchFamily="65" charset="-120"/>
              <a:ea typeface="標楷體" panose="03000509000000000000" pitchFamily="65" charset="-120"/>
            </a:endParaRPr>
          </a:p>
          <a:p>
            <a:pPr marL="1168400" defTabSz="898525">
              <a:defRPr/>
            </a:pPr>
            <a:r>
              <a:rPr lang="en-US" altLang="zh-TW" sz="1600" kern="0" dirty="0" smtClean="0">
                <a:latin typeface="標楷體" pitchFamily="65" charset="-120"/>
                <a:ea typeface="標楷體" pitchFamily="65" charset="-120"/>
                <a:cs typeface="Times New Roman" panose="02020603050405020304" pitchFamily="18" charset="0"/>
              </a:rPr>
              <a:t>112</a:t>
            </a:r>
            <a:r>
              <a:rPr lang="zh-TW" altLang="en-US" sz="1600" kern="0" dirty="0" smtClean="0">
                <a:latin typeface="標楷體" pitchFamily="65" charset="-120"/>
                <a:ea typeface="標楷體" pitchFamily="65" charset="-120"/>
                <a:cs typeface="Times New Roman" panose="02020603050405020304" pitchFamily="18" charset="0"/>
              </a:rPr>
              <a:t>年</a:t>
            </a:r>
            <a:r>
              <a:rPr lang="en-US" altLang="zh-TW" sz="1600" kern="0" dirty="0" smtClean="0">
                <a:latin typeface="標楷體" pitchFamily="65" charset="-120"/>
                <a:ea typeface="標楷體" pitchFamily="65" charset="-120"/>
                <a:cs typeface="Times New Roman" panose="02020603050405020304" pitchFamily="18" charset="0"/>
              </a:rPr>
              <a:t>5</a:t>
            </a:r>
            <a:r>
              <a:rPr lang="zh-TW" altLang="en-US" sz="1600" kern="0" dirty="0" smtClean="0">
                <a:latin typeface="標楷體" pitchFamily="65" charset="-120"/>
                <a:ea typeface="標楷體" pitchFamily="65" charset="-120"/>
                <a:cs typeface="Times New Roman" panose="02020603050405020304" pitchFamily="18" charset="0"/>
              </a:rPr>
              <a:t>月</a:t>
            </a:r>
            <a:r>
              <a:rPr lang="en-US" altLang="zh-TW" sz="1600" kern="0" dirty="0" smtClean="0">
                <a:latin typeface="標楷體" pitchFamily="65" charset="-120"/>
                <a:ea typeface="標楷體" pitchFamily="65" charset="-120"/>
                <a:cs typeface="Times New Roman" panose="02020603050405020304" pitchFamily="18" charset="0"/>
              </a:rPr>
              <a:t>12</a:t>
            </a:r>
            <a:r>
              <a:rPr lang="zh-TW" altLang="en-US" sz="1600" kern="0" dirty="0" smtClean="0">
                <a:latin typeface="標楷體" pitchFamily="65" charset="-120"/>
                <a:ea typeface="標楷體" pitchFamily="65" charset="-120"/>
                <a:cs typeface="Times New Roman" panose="02020603050405020304" pitchFamily="18" charset="0"/>
              </a:rPr>
              <a:t>日預售土地</a:t>
            </a:r>
            <a:r>
              <a:rPr lang="en-US" altLang="zh-TW" sz="1600" kern="0" dirty="0" smtClean="0">
                <a:latin typeface="標楷體" pitchFamily="65" charset="-120"/>
                <a:ea typeface="標楷體" pitchFamily="65" charset="-120"/>
                <a:cs typeface="Times New Roman" panose="02020603050405020304" pitchFamily="18" charset="0"/>
              </a:rPr>
              <a:t>4,273</a:t>
            </a:r>
            <a:r>
              <a:rPr lang="zh-TW" altLang="en-US" sz="1600" kern="0" dirty="0" smtClean="0">
                <a:latin typeface="標楷體" pitchFamily="65" charset="-120"/>
                <a:ea typeface="標楷體" pitchFamily="65" charset="-120"/>
                <a:cs typeface="Times New Roman" panose="02020603050405020304" pitchFamily="18" charset="0"/>
              </a:rPr>
              <a:t>坪，總價款</a:t>
            </a:r>
            <a:r>
              <a:rPr lang="en-US" altLang="zh-TW" sz="1600" kern="0" dirty="0" smtClean="0">
                <a:latin typeface="標楷體" pitchFamily="65" charset="-120"/>
                <a:ea typeface="標楷體" pitchFamily="65" charset="-120"/>
                <a:cs typeface="Times New Roman" panose="02020603050405020304" pitchFamily="18" charset="0"/>
              </a:rPr>
              <a:t>21.4</a:t>
            </a:r>
            <a:r>
              <a:rPr lang="zh-TW" altLang="en-US" sz="1600" kern="0" dirty="0" smtClean="0">
                <a:latin typeface="標楷體" pitchFamily="65" charset="-120"/>
                <a:ea typeface="標楷體" pitchFamily="65" charset="-120"/>
                <a:cs typeface="Times New Roman" panose="02020603050405020304" pitchFamily="18" charset="0"/>
              </a:rPr>
              <a:t>億元。</a:t>
            </a:r>
            <a:endParaRPr lang="en-US" altLang="zh-TW" sz="1600" kern="0" dirty="0" smtClean="0">
              <a:latin typeface="標楷體" pitchFamily="65" charset="-120"/>
              <a:ea typeface="標楷體" pitchFamily="65" charset="-120"/>
              <a:cs typeface="Times New Roman" panose="02020603050405020304" pitchFamily="18" charset="0"/>
            </a:endParaRPr>
          </a:p>
          <a:p>
            <a:pPr marL="1168400" defTabSz="898525">
              <a:defRPr/>
            </a:pPr>
            <a:endParaRPr lang="zh-TW" altLang="en-US" sz="1600" dirty="0" smtClean="0">
              <a:solidFill>
                <a:schemeClr val="tx2">
                  <a:lumMod val="50000"/>
                </a:schemeClr>
              </a:solidFill>
              <a:latin typeface="標楷體" panose="03000509000000000000" pitchFamily="65" charset="-120"/>
              <a:ea typeface="標楷體" panose="03000509000000000000" pitchFamily="65" charset="-120"/>
            </a:endParaRPr>
          </a:p>
          <a:p>
            <a:pPr marL="898525" indent="-357188" defTabSz="898525">
              <a:defRPr/>
            </a:pPr>
            <a:r>
              <a:rPr lang="en-US" altLang="zh-TW" sz="1600" dirty="0" smtClean="0">
                <a:solidFill>
                  <a:schemeClr val="tx2">
                    <a:lumMod val="50000"/>
                  </a:schemeClr>
                </a:solidFill>
                <a:latin typeface="標楷體" panose="03000509000000000000" pitchFamily="65" charset="-120"/>
                <a:ea typeface="標楷體" panose="03000509000000000000" pitchFamily="65" charset="-120"/>
              </a:rPr>
              <a:t>3.</a:t>
            </a:r>
            <a:r>
              <a:rPr lang="zh-TW" altLang="en-US" sz="1600" dirty="0" smtClean="0">
                <a:solidFill>
                  <a:schemeClr val="tx2">
                    <a:lumMod val="50000"/>
                  </a:schemeClr>
                </a:solidFill>
                <a:latin typeface="標楷體" panose="03000509000000000000" pitchFamily="65" charset="-120"/>
                <a:ea typeface="標楷體" panose="03000509000000000000" pitchFamily="65" charset="-120"/>
              </a:rPr>
              <a:t>觀音廠房</a:t>
            </a:r>
            <a:r>
              <a:rPr lang="zh-TW" altLang="en-US" sz="1600" smtClean="0">
                <a:solidFill>
                  <a:schemeClr val="tx2">
                    <a:lumMod val="50000"/>
                  </a:schemeClr>
                </a:solidFill>
                <a:latin typeface="標楷體" panose="03000509000000000000" pitchFamily="65" charset="-120"/>
                <a:ea typeface="標楷體" panose="03000509000000000000" pitchFamily="65" charset="-120"/>
              </a:rPr>
              <a:t>及土地</a:t>
            </a:r>
            <a:r>
              <a:rPr lang="zh-TW" altLang="en-US" sz="1600" kern="0" smtClean="0">
                <a:ea typeface="標楷體" pitchFamily="65" charset="-120"/>
                <a:cs typeface="Times New Roman" panose="02020603050405020304" pitchFamily="18" charset="0"/>
              </a:rPr>
              <a:t>：</a:t>
            </a:r>
            <a:endParaRPr lang="en-US" altLang="zh-TW" sz="1600" kern="0" dirty="0" smtClean="0">
              <a:ea typeface="標楷體" pitchFamily="65" charset="-120"/>
              <a:cs typeface="Times New Roman" panose="02020603050405020304" pitchFamily="18" charset="0"/>
            </a:endParaRPr>
          </a:p>
          <a:p>
            <a:pPr marL="1614488" indent="-363538" defTabSz="1074738">
              <a:defRPr/>
            </a:pPr>
            <a:endParaRPr lang="en-US" altLang="zh-TW" sz="1600" kern="0" dirty="0" smtClean="0">
              <a:ea typeface="標楷體" pitchFamily="65" charset="-120"/>
              <a:cs typeface="Times New Roman" panose="02020603050405020304" pitchFamily="18" charset="0"/>
            </a:endParaRPr>
          </a:p>
          <a:p>
            <a:pPr marL="898525" indent="-276225" defTabSz="1074738">
              <a:defRPr/>
            </a:pPr>
            <a:endParaRPr lang="zh-CN" altLang="en-US" sz="1600" kern="0" dirty="0">
              <a:ea typeface="標楷體" pitchFamily="65" charset="-120"/>
              <a:cs typeface="Times New Roman" panose="02020603050405020304" pitchFamily="18" charset="0"/>
            </a:endParaRPr>
          </a:p>
        </p:txBody>
      </p:sp>
    </p:spTree>
    <p:extLst>
      <p:ext uri="{BB962C8B-B14F-4D97-AF65-F5344CB8AC3E}">
        <p14:creationId xmlns:p14="http://schemas.microsoft.com/office/powerpoint/2010/main" val="16365521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836712"/>
          </a:xfrm>
        </p:spPr>
        <p:txBody>
          <a:bodyPr>
            <a:normAutofit/>
          </a:bodyPr>
          <a:lstStyle/>
          <a:p>
            <a:r>
              <a:rPr lang="zh-TW" altLang="en-US" sz="2900" b="1" kern="0" dirty="0" smtClean="0">
                <a:uFill>
                  <a:solidFill>
                    <a:srgbClr val="0070C0"/>
                  </a:solidFill>
                </a:uFill>
                <a:latin typeface="標楷體" panose="03000509000000000000" pitchFamily="65" charset="-120"/>
                <a:ea typeface="標楷體" panose="03000509000000000000" pitchFamily="65" charset="-120"/>
                <a:cs typeface="+mn-cs"/>
              </a:rPr>
              <a:t>泰豐工商綜合區說明</a:t>
            </a:r>
          </a:p>
        </p:txBody>
      </p:sp>
      <p:sp>
        <p:nvSpPr>
          <p:cNvPr id="4" name="投影片編號版面配置區 3"/>
          <p:cNvSpPr>
            <a:spLocks noGrp="1"/>
          </p:cNvSpPr>
          <p:nvPr>
            <p:ph type="sldNum" sz="quarter" idx="12"/>
          </p:nvPr>
        </p:nvSpPr>
        <p:spPr/>
        <p:txBody>
          <a:bodyPr/>
          <a:lstStyle/>
          <a:p>
            <a:fld id="{170ADD11-4055-44D3-AD09-D611CD509B89}" type="slidenum">
              <a:rPr kumimoji="0" lang="en-US" smtClean="0"/>
              <a:pPr/>
              <a:t>12</a:t>
            </a:fld>
            <a:endParaRPr kumimoji="0" lang="zh-CN" altLang="en-US"/>
          </a:p>
        </p:txBody>
      </p:sp>
      <p:pic>
        <p:nvPicPr>
          <p:cNvPr id="5" name="Picture 3"/>
          <p:cNvPicPr>
            <a:picLocks noGrp="1" noChangeAspect="1" noChangeArrowheads="1"/>
          </p:cNvPicPr>
          <p:nvPr>
            <p:ph idx="1"/>
          </p:nvPr>
        </p:nvPicPr>
        <p:blipFill>
          <a:blip r:embed="rId2" cstate="print"/>
          <a:srcRect/>
          <a:stretch>
            <a:fillRect/>
          </a:stretch>
        </p:blipFill>
        <p:spPr bwMode="auto">
          <a:xfrm>
            <a:off x="0" y="764704"/>
            <a:ext cx="9144000" cy="6093296"/>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0" y="410548"/>
            <a:ext cx="9144000" cy="64474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562074"/>
          </a:xfrm>
        </p:spPr>
        <p:txBody>
          <a:bodyPr>
            <a:normAutofit fontScale="90000"/>
          </a:bodyPr>
          <a:lstStyle/>
          <a:p>
            <a:r>
              <a:rPr lang="zh-TW" altLang="en-US" sz="3200" b="1" kern="0" dirty="0" smtClean="0">
                <a:uFill>
                  <a:solidFill>
                    <a:srgbClr val="0070C0"/>
                  </a:solidFill>
                </a:uFill>
                <a:latin typeface="標楷體" panose="03000509000000000000" pitchFamily="65" charset="-120"/>
                <a:ea typeface="標楷體" panose="03000509000000000000" pitchFamily="65" charset="-120"/>
                <a:cs typeface="+mn-cs"/>
              </a:rPr>
              <a:t>桃園市中壢區泰豐自辦市地重劃說明</a:t>
            </a:r>
            <a:endParaRPr lang="zh-TW" altLang="en-US" sz="3200" b="1" kern="0" dirty="0">
              <a:uFill>
                <a:solidFill>
                  <a:srgbClr val="0070C0"/>
                </a:solidFill>
              </a:uFill>
              <a:latin typeface="標楷體" panose="03000509000000000000" pitchFamily="65" charset="-120"/>
              <a:ea typeface="標楷體" panose="03000509000000000000" pitchFamily="65" charset="-120"/>
              <a:cs typeface="+mn-cs"/>
            </a:endParaRPr>
          </a:p>
        </p:txBody>
      </p:sp>
      <p:sp>
        <p:nvSpPr>
          <p:cNvPr id="4" name="投影片編號版面配置區 3"/>
          <p:cNvSpPr>
            <a:spLocks noGrp="1"/>
          </p:cNvSpPr>
          <p:nvPr>
            <p:ph type="sldNum" sz="quarter" idx="12"/>
          </p:nvPr>
        </p:nvSpPr>
        <p:spPr/>
        <p:txBody>
          <a:bodyPr/>
          <a:lstStyle/>
          <a:p>
            <a:fld id="{170ADD11-4055-44D3-AD09-D611CD509B89}" type="slidenum">
              <a:rPr kumimoji="0" lang="en-US" smtClean="0"/>
              <a:pPr/>
              <a:t>14</a:t>
            </a:fld>
            <a:endParaRPr kumimoji="0" lang="zh-CN" altLang="en-US"/>
          </a:p>
        </p:txBody>
      </p:sp>
      <p:pic>
        <p:nvPicPr>
          <p:cNvPr id="5" name="Picture 2"/>
          <p:cNvPicPr>
            <a:picLocks noGrp="1" noChangeAspect="1" noChangeArrowheads="1"/>
          </p:cNvPicPr>
          <p:nvPr>
            <p:ph idx="1"/>
          </p:nvPr>
        </p:nvPicPr>
        <p:blipFill>
          <a:blip r:embed="rId2" cstate="print"/>
          <a:srcRect/>
          <a:stretch>
            <a:fillRect/>
          </a:stretch>
        </p:blipFill>
        <p:spPr bwMode="auto">
          <a:xfrm>
            <a:off x="0" y="836712"/>
            <a:ext cx="9143999" cy="6021288"/>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3801" name="Text Box 9"/>
          <p:cNvSpPr txBox="1">
            <a:spLocks noChangeArrowheads="1"/>
          </p:cNvSpPr>
          <p:nvPr/>
        </p:nvSpPr>
        <p:spPr bwMode="auto">
          <a:xfrm>
            <a:off x="2987824" y="1988840"/>
            <a:ext cx="3613682" cy="1938992"/>
          </a:xfrm>
          <a:prstGeom prst="rect">
            <a:avLst/>
          </a:prstGeom>
          <a:noFill/>
          <a:ln w="9525">
            <a:noFill/>
            <a:miter lim="800000"/>
            <a:headEnd/>
            <a:tailEnd/>
          </a:ln>
          <a:effectLst/>
        </p:spPr>
        <p:txBody>
          <a:bodyPr wrap="none">
            <a:spAutoFit/>
          </a:bodyPr>
          <a:lstStyle/>
          <a:p>
            <a:pPr algn="ctr">
              <a:defRPr/>
            </a:pPr>
            <a:r>
              <a:rPr lang="en-US" altLang="zh-TW" sz="4000" b="1" dirty="0">
                <a:effectLst>
                  <a:outerShdw blurRad="38100" dist="38100" dir="2700000" algn="tl">
                    <a:srgbClr val="C0C0C0"/>
                  </a:outerShdw>
                </a:effectLst>
                <a:ea typeface="新細明體" pitchFamily="18" charset="-120"/>
              </a:rPr>
              <a:t>Q&amp;A</a:t>
            </a:r>
          </a:p>
          <a:p>
            <a:pPr algn="ctr">
              <a:defRPr/>
            </a:pPr>
            <a:endParaRPr lang="en-US" altLang="zh-TW" sz="4000" b="1" dirty="0">
              <a:effectLst>
                <a:outerShdw blurRad="38100" dist="38100" dir="2700000" algn="tl">
                  <a:srgbClr val="C0C0C0"/>
                </a:outerShdw>
              </a:effectLst>
              <a:ea typeface="新細明體" pitchFamily="18" charset="-120"/>
            </a:endParaRPr>
          </a:p>
          <a:p>
            <a:pPr>
              <a:defRPr/>
            </a:pPr>
            <a:r>
              <a:rPr lang="en-US" altLang="zh-TW" sz="4000" b="1" dirty="0">
                <a:effectLst>
                  <a:outerShdw blurRad="38100" dist="38100" dir="2700000" algn="tl">
                    <a:srgbClr val="C0C0C0"/>
                  </a:outerShdw>
                </a:effectLst>
                <a:ea typeface="新細明體" pitchFamily="18" charset="-120"/>
              </a:rPr>
              <a:t>THANK YOU !</a:t>
            </a:r>
            <a:endParaRPr lang="zh-TW" altLang="en-US" sz="4000" b="1" dirty="0">
              <a:effectLst>
                <a:outerShdw blurRad="38100" dist="38100" dir="2700000" algn="tl">
                  <a:srgbClr val="C0C0C0"/>
                </a:outerShdw>
              </a:effectLst>
              <a:ea typeface="新細明體" pitchFamily="18"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75" name="Text Box 15"/>
          <p:cNvSpPr txBox="1">
            <a:spLocks noChangeArrowheads="1"/>
          </p:cNvSpPr>
          <p:nvPr/>
        </p:nvSpPr>
        <p:spPr bwMode="auto">
          <a:xfrm>
            <a:off x="1187450" y="1988839"/>
            <a:ext cx="7416998"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6" name="內容版面配置區 3">
            <a:extLst>
              <a:ext uri="{FF2B5EF4-FFF2-40B4-BE49-F238E27FC236}">
                <a16:creationId xmlns:a16="http://schemas.microsoft.com/office/drawing/2014/main" xmlns="" id="{4F4A221A-2C7A-4CCA-AD93-DA3627A26EB6}"/>
              </a:ext>
            </a:extLst>
          </p:cNvPr>
          <p:cNvSpPr txBox="1">
            <a:spLocks/>
          </p:cNvSpPr>
          <p:nvPr/>
        </p:nvSpPr>
        <p:spPr>
          <a:xfrm>
            <a:off x="2411760" y="1484784"/>
            <a:ext cx="6192688" cy="4968552"/>
          </a:xfrm>
          <a:prstGeom prst="rect">
            <a:avLst/>
          </a:prstGeom>
        </p:spPr>
        <p:txBody>
          <a:bodyPr>
            <a:normAutofit fontScale="2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lnSpc>
                <a:spcPct val="90000"/>
              </a:lnSpc>
              <a:spcAft>
                <a:spcPts val="0"/>
              </a:spcAft>
              <a:buFont typeface="Arial" panose="020B0604020202020204" pitchFamily="34" charset="0"/>
              <a:buNone/>
            </a:pPr>
            <a:r>
              <a:rPr kumimoji="0" lang="en-US" altLang="zh-TW" sz="1800" dirty="0"/>
              <a:t> </a:t>
            </a:r>
          </a:p>
          <a:p>
            <a:pPr marL="0" indent="0" fontAlgn="auto">
              <a:lnSpc>
                <a:spcPct val="90000"/>
              </a:lnSpc>
              <a:spcAft>
                <a:spcPts val="0"/>
              </a:spcAft>
              <a:buFont typeface="Arial" panose="020B0604020202020204" pitchFamily="34" charset="0"/>
              <a:buNone/>
            </a:pPr>
            <a:r>
              <a:rPr kumimoji="0" lang="zh-TW" altLang="en-US" sz="9600" dirty="0">
                <a:latin typeface="標楷體" panose="03000509000000000000" pitchFamily="65" charset="-120"/>
                <a:ea typeface="標楷體" panose="03000509000000000000" pitchFamily="65" charset="-120"/>
              </a:rPr>
              <a:t>本簡報是建立於本公司從各項來源所取得之資訊。有些 資訊可能受未來不確定性因素影響，致使與原先本公司 對於未來前景的說明迥異。未來若有變更或調整時，請 以公開資訊觀測站公告資訊為依據。</a:t>
            </a: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endParaRPr kumimoji="0" lang="en-US" altLang="zh-TW" sz="9600" dirty="0">
              <a:latin typeface="標楷體" panose="03000509000000000000" pitchFamily="65" charset="-120"/>
              <a:ea typeface="標楷體" panose="03000509000000000000" pitchFamily="65" charset="-120"/>
            </a:endParaRPr>
          </a:p>
          <a:p>
            <a:pPr marL="0" indent="0" fontAlgn="auto">
              <a:lnSpc>
                <a:spcPct val="90000"/>
              </a:lnSpc>
              <a:spcAft>
                <a:spcPts val="0"/>
              </a:spcAft>
              <a:buFont typeface="Arial" panose="020B0604020202020204" pitchFamily="34" charset="0"/>
              <a:buNone/>
            </a:pPr>
            <a:r>
              <a:rPr kumimoji="0" lang="en-US" altLang="zh-TW" sz="9600" dirty="0">
                <a:latin typeface="Times New Roman" panose="02020603050405020304" pitchFamily="18" charset="0"/>
                <a:ea typeface="標楷體" panose="03000509000000000000" pitchFamily="65" charset="-120"/>
                <a:cs typeface="Times New Roman" panose="02020603050405020304" pitchFamily="18" charset="0"/>
              </a:rPr>
              <a:t>This presentation is based on the information obtained from various sources which the Company believes to be reliable. But at some point in the future, there are a variety of factors which could cause actual results to differ materially from those statements. Therefore, please refer to the information on MOPS website as the main basis if any adjustment has been made.</a:t>
            </a:r>
          </a:p>
          <a:p>
            <a:pPr marL="0" indent="0" fontAlgn="auto">
              <a:lnSpc>
                <a:spcPct val="90000"/>
              </a:lnSpc>
              <a:spcAft>
                <a:spcPts val="0"/>
              </a:spcAft>
              <a:buFont typeface="Arial" panose="020B0604020202020204" pitchFamily="34" charset="0"/>
              <a:buNone/>
            </a:pPr>
            <a:r>
              <a:rPr kumimoji="0" lang="en-US" altLang="zh-TW" sz="11200" dirty="0">
                <a:latin typeface="標楷體" panose="03000509000000000000" pitchFamily="65" charset="-120"/>
                <a:ea typeface="標楷體" panose="03000509000000000000" pitchFamily="65" charset="-120"/>
              </a:rPr>
              <a:t> </a:t>
            </a:r>
            <a:endParaRPr kumimoji="0" lang="zh-TW" altLang="en-US" sz="11200" dirty="0">
              <a:latin typeface="標楷體" panose="03000509000000000000" pitchFamily="65" charset="-120"/>
              <a:ea typeface="標楷體" panose="03000509000000000000" pitchFamily="65" charset="-120"/>
            </a:endParaRPr>
          </a:p>
        </p:txBody>
      </p:sp>
      <p:sp>
        <p:nvSpPr>
          <p:cNvPr id="7" name="標題 1">
            <a:extLst>
              <a:ext uri="{FF2B5EF4-FFF2-40B4-BE49-F238E27FC236}">
                <a16:creationId xmlns:a16="http://schemas.microsoft.com/office/drawing/2014/main" xmlns="" id="{0700D0B2-04B7-4C64-9AD7-5A90C2E4576A}"/>
              </a:ext>
            </a:extLst>
          </p:cNvPr>
          <p:cNvSpPr>
            <a:spLocks noGrp="1"/>
          </p:cNvSpPr>
          <p:nvPr>
            <p:ph type="title"/>
          </p:nvPr>
        </p:nvSpPr>
        <p:spPr>
          <a:xfrm>
            <a:off x="1907704" y="731837"/>
            <a:ext cx="7056784" cy="608931"/>
          </a:xfrm>
        </p:spPr>
        <p:txBody>
          <a:bodyPr anchor="ctr">
            <a:normAutofit/>
          </a:bodyPr>
          <a:lstStyle/>
          <a:p>
            <a:r>
              <a:rPr lang="zh-TW" altLang="en-US" sz="3200" u="sng" dirty="0">
                <a:latin typeface="標楷體" panose="03000509000000000000" pitchFamily="65" charset="-120"/>
                <a:ea typeface="標楷體" panose="03000509000000000000" pitchFamily="65" charset="-120"/>
              </a:rPr>
              <a:t>免責聲明 </a:t>
            </a:r>
            <a:r>
              <a:rPr lang="en-US" altLang="zh-TW" sz="3200" u="sng" dirty="0">
                <a:latin typeface="標楷體" panose="03000509000000000000" pitchFamily="65" charset="-120"/>
                <a:ea typeface="標楷體" panose="03000509000000000000" pitchFamily="65" charset="-120"/>
              </a:rPr>
              <a:t>Safe Harbor Notice</a:t>
            </a:r>
            <a:endParaRPr lang="zh-TW" altLang="en-US" sz="3200" u="sng"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93912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圖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4584" y="0"/>
            <a:ext cx="9144000" cy="6858000"/>
          </a:xfrm>
          <a:prstGeom prst="rect">
            <a:avLst/>
          </a:prstGeom>
        </p:spPr>
      </p:pic>
      <p:sp>
        <p:nvSpPr>
          <p:cNvPr id="3075" name="Text Box 15"/>
          <p:cNvSpPr txBox="1">
            <a:spLocks noChangeArrowheads="1"/>
          </p:cNvSpPr>
          <p:nvPr/>
        </p:nvSpPr>
        <p:spPr bwMode="auto">
          <a:xfrm>
            <a:off x="1187450" y="1988840"/>
            <a:ext cx="7129463" cy="1938992"/>
          </a:xfrm>
          <a:prstGeom prst="rect">
            <a:avLst/>
          </a:prstGeom>
          <a:noFill/>
          <a:ln w="9525">
            <a:noFill/>
            <a:miter lim="800000"/>
            <a:headEnd/>
            <a:tailEnd/>
          </a:ln>
        </p:spPr>
        <p:txBody>
          <a:bodyPr wrap="square">
            <a:spAutoFit/>
          </a:bodyPr>
          <a:lstStyle/>
          <a:p>
            <a:pPr algn="ctr">
              <a:spcBef>
                <a:spcPct val="50000"/>
              </a:spcBef>
            </a:pPr>
            <a:r>
              <a:rPr lang="zh-TW" altLang="en-US" sz="6000" b="1" dirty="0">
                <a:solidFill>
                  <a:schemeClr val="bg1"/>
                </a:solidFill>
                <a:latin typeface="標楷體" panose="03000509000000000000" pitchFamily="65" charset="-120"/>
                <a:ea typeface="標楷體" panose="03000509000000000000" pitchFamily="65" charset="-120"/>
              </a:rPr>
              <a:t>泰豐輪胎</a:t>
            </a:r>
            <a:endParaRPr lang="en-US" altLang="zh-TW" sz="6000" b="1" dirty="0">
              <a:solidFill>
                <a:schemeClr val="bg1"/>
              </a:solidFill>
              <a:latin typeface="標楷體" panose="03000509000000000000" pitchFamily="65" charset="-120"/>
              <a:ea typeface="標楷體" panose="03000509000000000000" pitchFamily="65" charset="-120"/>
            </a:endParaRPr>
          </a:p>
          <a:p>
            <a:pPr algn="ctr">
              <a:spcBef>
                <a:spcPct val="50000"/>
              </a:spcBef>
            </a:pPr>
            <a:r>
              <a:rPr lang="en-US" altLang="zh-TW" sz="4000" b="1" dirty="0">
                <a:solidFill>
                  <a:schemeClr val="bg1"/>
                </a:solidFill>
                <a:latin typeface="標楷體" panose="03000509000000000000" pitchFamily="65" charset="-120"/>
                <a:ea typeface="標楷體" panose="03000509000000000000" pitchFamily="65" charset="-120"/>
              </a:rPr>
              <a:t>Federal co.</a:t>
            </a:r>
          </a:p>
        </p:txBody>
      </p:sp>
      <p:sp>
        <p:nvSpPr>
          <p:cNvPr id="8" name="Text Box 3"/>
          <p:cNvSpPr txBox="1">
            <a:spLocks noChangeArrowheads="1"/>
          </p:cNvSpPr>
          <p:nvPr/>
        </p:nvSpPr>
        <p:spPr bwMode="auto">
          <a:xfrm>
            <a:off x="3419872" y="1157842"/>
            <a:ext cx="4536504" cy="830997"/>
          </a:xfrm>
          <a:prstGeom prst="rect">
            <a:avLst/>
          </a:prstGeom>
          <a:noFill/>
          <a:ln w="9525">
            <a:noFill/>
            <a:miter lim="800000"/>
            <a:headEnd/>
            <a:tailEnd/>
          </a:ln>
        </p:spPr>
        <p:txBody>
          <a:bodyPr wrap="square" anchor="ctr">
            <a:spAutoFit/>
          </a:bodyPr>
          <a:lstStyle/>
          <a:p>
            <a:pPr algn="ctr"/>
            <a:r>
              <a:rPr lang="zh-TW" altLang="en-US" sz="4800" b="1" dirty="0">
                <a:ea typeface="標楷體" panose="03000509000000000000" pitchFamily="65" charset="-120"/>
                <a:cs typeface="Times New Roman" panose="02020603050405020304" pitchFamily="18" charset="0"/>
              </a:rPr>
              <a:t>綱要 </a:t>
            </a:r>
            <a:r>
              <a:rPr lang="en-US" altLang="zh-TW" b="1" dirty="0">
                <a:ea typeface="標楷體" panose="03000509000000000000" pitchFamily="65" charset="-120"/>
                <a:cs typeface="Times New Roman" panose="02020603050405020304" pitchFamily="18" charset="0"/>
              </a:rPr>
              <a:t>Table of contents</a:t>
            </a:r>
            <a:endParaRPr lang="zh-TW" altLang="en-US" b="1" dirty="0">
              <a:ea typeface="標楷體" panose="03000509000000000000" pitchFamily="65" charset="-120"/>
              <a:cs typeface="Times New Roman" panose="02020603050405020304" pitchFamily="18" charset="0"/>
            </a:endParaRPr>
          </a:p>
        </p:txBody>
      </p:sp>
      <p:sp>
        <p:nvSpPr>
          <p:cNvPr id="9" name="內容版面配置區 4"/>
          <p:cNvSpPr txBox="1">
            <a:spLocks/>
          </p:cNvSpPr>
          <p:nvPr/>
        </p:nvSpPr>
        <p:spPr bwMode="auto">
          <a:xfrm>
            <a:off x="1259632" y="2420888"/>
            <a:ext cx="7488832" cy="2448775"/>
          </a:xfrm>
          <a:prstGeom prst="rect">
            <a:avLst/>
          </a:prstGeom>
          <a:noFill/>
          <a:ln>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1" latinLnBrk="0" hangingPunct="1">
              <a:spcBef>
                <a:spcPts val="600"/>
              </a:spcBef>
              <a:buClr>
                <a:schemeClr val="accent1"/>
              </a:buClr>
              <a:buSzPct val="76000"/>
              <a:buFont typeface="Wingdings 3"/>
              <a:buNone/>
              <a:defRPr kumimoji="0" sz="2000" kern="1200">
                <a:solidFill>
                  <a:schemeClr val="tx2"/>
                </a:solidFill>
                <a:latin typeface="+mj-lt"/>
                <a:ea typeface="+mj-ea"/>
                <a:cs typeface="+mj-cs"/>
              </a:defRPr>
            </a:lvl1pPr>
            <a:lvl2pPr marL="457200" indent="0" algn="ctr" rtl="0" eaLnBrk="1" latinLnBrk="0" hangingPunct="1">
              <a:spcBef>
                <a:spcPts val="500"/>
              </a:spcBef>
              <a:buClr>
                <a:schemeClr val="accent2"/>
              </a:buClr>
              <a:buSzPct val="76000"/>
              <a:buFont typeface="Wingdings 3"/>
              <a:buNone/>
              <a:defRPr kumimoji="0" sz="2300" kern="1200">
                <a:solidFill>
                  <a:schemeClr val="tx2"/>
                </a:solidFill>
                <a:latin typeface="+mn-lt"/>
                <a:ea typeface="+mn-ea"/>
                <a:cs typeface="+mn-cs"/>
              </a:defRPr>
            </a:lvl2pPr>
            <a:lvl3pPr marL="914400" indent="0" algn="ctr" rtl="0" eaLnBrk="1" latinLnBrk="0" hangingPunct="1">
              <a:spcBef>
                <a:spcPts val="500"/>
              </a:spcBef>
              <a:buClr>
                <a:schemeClr val="bg1">
                  <a:shade val="50000"/>
                </a:schemeClr>
              </a:buClr>
              <a:buSzPct val="76000"/>
              <a:buFont typeface="Wingdings 3"/>
              <a:buNone/>
              <a:defRPr kumimoji="0" sz="2000" kern="1200">
                <a:solidFill>
                  <a:schemeClr val="tx1"/>
                </a:solidFill>
                <a:latin typeface="+mn-lt"/>
                <a:ea typeface="+mn-ea"/>
                <a:cs typeface="+mn-cs"/>
              </a:defRPr>
            </a:lvl3pPr>
            <a:lvl4pPr marL="1371600" indent="0" algn="ctr" rtl="0" eaLnBrk="1" latinLnBrk="0" hangingPunct="1">
              <a:spcBef>
                <a:spcPts val="400"/>
              </a:spcBef>
              <a:buClr>
                <a:schemeClr val="accent2">
                  <a:shade val="75000"/>
                </a:schemeClr>
              </a:buClr>
              <a:buSzPct val="70000"/>
              <a:buFont typeface="Wingdings"/>
              <a:buNone/>
              <a:defRPr kumimoji="0" sz="1800" kern="1200">
                <a:solidFill>
                  <a:schemeClr val="tx1"/>
                </a:solidFill>
                <a:latin typeface="+mn-lt"/>
                <a:ea typeface="+mn-ea"/>
                <a:cs typeface="+mn-cs"/>
              </a:defRPr>
            </a:lvl4pPr>
            <a:lvl5pPr marL="1828800" indent="0" algn="ctr" rtl="0" eaLnBrk="1" latinLnBrk="0" hangingPunct="1">
              <a:spcBef>
                <a:spcPts val="300"/>
              </a:spcBef>
              <a:buClr>
                <a:schemeClr val="accent2"/>
              </a:buClr>
              <a:buSzPct val="70000"/>
              <a:buFont typeface="Wingdings"/>
              <a:buNone/>
              <a:defRPr kumimoji="0" sz="1600" kern="1200">
                <a:solidFill>
                  <a:schemeClr val="tx1"/>
                </a:solidFill>
                <a:latin typeface="+mn-lt"/>
                <a:ea typeface="+mn-ea"/>
                <a:cs typeface="+mn-cs"/>
              </a:defRPr>
            </a:lvl5pPr>
            <a:lvl6pPr marL="2286000" indent="0" algn="ctr" rtl="0" eaLnBrk="1" latinLnBrk="0" hangingPunct="1">
              <a:spcBef>
                <a:spcPts val="300"/>
              </a:spcBef>
              <a:buClr>
                <a:srgbClr val="9FB8CD">
                  <a:shade val="75000"/>
                </a:srgbClr>
              </a:buClr>
              <a:buSzPct val="75000"/>
              <a:buFont typeface="Wingdings 3"/>
              <a:buNone/>
              <a:defRPr kumimoji="0" lang="en-US" sz="1600" kern="1200" smtClean="0">
                <a:solidFill>
                  <a:schemeClr val="tx1"/>
                </a:solidFill>
                <a:latin typeface="+mn-lt"/>
                <a:ea typeface="+mn-ea"/>
                <a:cs typeface="+mn-cs"/>
              </a:defRPr>
            </a:lvl6pPr>
            <a:lvl7pPr marL="2743200" indent="0" algn="ctr" rtl="0" eaLnBrk="1" latinLnBrk="0" hangingPunct="1">
              <a:spcBef>
                <a:spcPts val="300"/>
              </a:spcBef>
              <a:buClr>
                <a:srgbClr val="727CA3">
                  <a:shade val="75000"/>
                </a:srgbClr>
              </a:buClr>
              <a:buSzPct val="75000"/>
              <a:buFont typeface="Wingdings 3"/>
              <a:buNone/>
              <a:defRPr kumimoji="0" lang="en-US" sz="1400" kern="1200" smtClean="0">
                <a:solidFill>
                  <a:schemeClr val="tx1"/>
                </a:solidFill>
                <a:latin typeface="+mn-lt"/>
                <a:ea typeface="+mn-ea"/>
                <a:cs typeface="+mn-cs"/>
              </a:defRPr>
            </a:lvl7pPr>
            <a:lvl8pPr marL="3200400" indent="0" algn="ctr" rtl="0" eaLnBrk="1" latinLnBrk="0" hangingPunct="1">
              <a:spcBef>
                <a:spcPts val="300"/>
              </a:spcBef>
              <a:buClr>
                <a:prstClr val="white">
                  <a:shade val="50000"/>
                </a:prstClr>
              </a:buClr>
              <a:buSzPct val="75000"/>
              <a:buFont typeface="Wingdings 3"/>
              <a:buNone/>
              <a:defRPr kumimoji="0" lang="en-US" sz="1400" kern="1200" smtClean="0">
                <a:solidFill>
                  <a:schemeClr val="tx1"/>
                </a:solidFill>
                <a:latin typeface="+mn-lt"/>
                <a:ea typeface="+mn-ea"/>
                <a:cs typeface="+mn-cs"/>
              </a:defRPr>
            </a:lvl8pPr>
            <a:lvl9pPr marL="3657600" indent="0" algn="ctr" rtl="0" eaLnBrk="1" latinLnBrk="0" hangingPunct="1">
              <a:spcBef>
                <a:spcPts val="300"/>
              </a:spcBef>
              <a:buClr>
                <a:srgbClr val="9FB8CD"/>
              </a:buClr>
              <a:buSzPct val="75000"/>
              <a:buFont typeface="Wingdings 3"/>
              <a:buNone/>
              <a:defRPr kumimoji="0" lang="en-US" sz="1200" kern="1200" smtClean="0">
                <a:solidFill>
                  <a:schemeClr val="tx1"/>
                </a:solidFill>
                <a:latin typeface="+mn-lt"/>
                <a:ea typeface="+mn-ea"/>
                <a:cs typeface="+mn-cs"/>
              </a:defRPr>
            </a:lvl9pPr>
          </a:lstStyle>
          <a:p>
            <a:pPr marL="901700" indent="-457200" algn="l" fontAlgn="auto">
              <a:spcAft>
                <a:spcPts val="600"/>
              </a:spcAft>
              <a:buClrTx/>
              <a:buFont typeface="+mj-lt"/>
              <a:buAutoNum type="arabicPeriod"/>
              <a:tabLst>
                <a:tab pos="715963" algn="l"/>
              </a:tabLst>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公司簡介 </a:t>
            </a: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Company Introduction</a:t>
            </a: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營運報告 </a:t>
            </a:r>
            <a:r>
              <a:rPr lang="en-US" altLang="zh-TW" sz="3200" dirty="0">
                <a:solidFill>
                  <a:schemeClr val="tx1"/>
                </a:solidFill>
                <a:latin typeface="Times New Roman" panose="02020603050405020304" pitchFamily="18" charset="0"/>
                <a:cs typeface="Times New Roman" panose="02020603050405020304" pitchFamily="18" charset="0"/>
              </a:rPr>
              <a:t>Operating  Report</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zh-TW" altLang="en-US"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未來展望 </a:t>
            </a:r>
            <a:r>
              <a:rPr lang="en-US" altLang="zh-TW" sz="3200" dirty="0">
                <a:solidFill>
                  <a:schemeClr val="tx1"/>
                </a:solidFill>
                <a:latin typeface="Times New Roman" panose="02020603050405020304" pitchFamily="18" charset="0"/>
                <a:cs typeface="Times New Roman" panose="02020603050405020304" pitchFamily="18" charset="0"/>
              </a:rPr>
              <a:t>Future  Prospects </a:t>
            </a:r>
            <a:endPar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901700" indent="-457200" algn="l" fontAlgn="auto">
              <a:spcAft>
                <a:spcPts val="600"/>
              </a:spcAft>
              <a:buClrTx/>
              <a:buFont typeface="+mj-lt"/>
              <a:buAutoNum type="arabicPeriod"/>
            </a:pPr>
            <a:r>
              <a:rPr lang="en-US" altLang="zh-TW" sz="3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Q&amp;A</a:t>
            </a:r>
          </a:p>
          <a:p>
            <a:pPr marL="542925" indent="-98425" algn="l" fontAlgn="auto">
              <a:spcAft>
                <a:spcPts val="600"/>
              </a:spcAft>
              <a:buClrTx/>
              <a:buFont typeface="+mj-lt"/>
              <a:buAutoNum type="arabicPeriod"/>
            </a:pPr>
            <a:endParaRPr lang="en-US" altLang="zh-TW" sz="3200" dirty="0">
              <a:solidFill>
                <a:schemeClr val="tx1"/>
              </a:solidFill>
              <a:latin typeface="標楷體" panose="03000509000000000000" pitchFamily="65" charset="-120"/>
              <a:ea typeface="標楷體" panose="03000509000000000000" pitchFamily="65" charset="-120"/>
            </a:endParaRPr>
          </a:p>
          <a:p>
            <a:pPr lvl="1" algn="l"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latin typeface="Arial Black" pitchFamily="34" charset="0"/>
            </a:endParaRPr>
          </a:p>
          <a:p>
            <a:pPr fontAlgn="auto">
              <a:spcAft>
                <a:spcPts val="0"/>
              </a:spcAft>
            </a:pPr>
            <a:endParaRPr lang="en-US" altLang="zh-TW" sz="3200" dirty="0">
              <a:solidFill>
                <a:schemeClr val="tx1"/>
              </a:solidFill>
            </a:endParaRPr>
          </a:p>
          <a:p>
            <a:pPr fontAlgn="auto">
              <a:spcAft>
                <a:spcPts val="0"/>
              </a:spcAft>
            </a:pPr>
            <a:endParaRPr lang="zh-TW" altLang="en-US" sz="3200" dirty="0">
              <a:solidFill>
                <a:schemeClr val="tx1"/>
              </a:solidFill>
            </a:endParaRPr>
          </a:p>
        </p:txBody>
      </p:sp>
    </p:spTree>
    <p:extLst>
      <p:ext uri="{BB962C8B-B14F-4D97-AF65-F5344CB8AC3E}">
        <p14:creationId xmlns:p14="http://schemas.microsoft.com/office/powerpoint/2010/main" val="16536960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170ADD11-4055-44D3-AD09-D611CD509B89}" type="slidenum">
              <a:rPr kumimoji="0" lang="en-US" smtClean="0"/>
              <a:pPr/>
              <a:t>4</a:t>
            </a:fld>
            <a:endParaRPr kumimoji="0" lang="zh-CN" altLang="en-US"/>
          </a:p>
        </p:txBody>
      </p:sp>
      <p:sp>
        <p:nvSpPr>
          <p:cNvPr id="8" name="AutoShape 2"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9" name="Rectangle 6"/>
          <p:cNvSpPr txBox="1">
            <a:spLocks noChangeArrowheads="1"/>
          </p:cNvSpPr>
          <p:nvPr/>
        </p:nvSpPr>
        <p:spPr>
          <a:xfrm>
            <a:off x="395536" y="235892"/>
            <a:ext cx="8029054" cy="769593"/>
          </a:xfrm>
          <a:prstGeom prst="rect">
            <a:avLst/>
          </a:prstGeom>
          <a:noFill/>
        </p:spPr>
        <p:txBody>
          <a:bodyPr/>
          <a:lstStyle/>
          <a:p>
            <a:pPr>
              <a:defRPr/>
            </a:pPr>
            <a:r>
              <a:rPr lang="zh-TW" altLang="en-US" sz="3200" b="1" kern="0" dirty="0">
                <a:latin typeface="標楷體" panose="03000509000000000000" pitchFamily="65" charset="-120"/>
                <a:ea typeface="標楷體" panose="03000509000000000000" pitchFamily="65" charset="-120"/>
              </a:rPr>
              <a:t>  </a:t>
            </a:r>
            <a:r>
              <a:rPr lang="en-US" altLang="zh-TW" sz="3200" b="1" kern="0" dirty="0">
                <a:latin typeface="標楷體" panose="03000509000000000000" pitchFamily="65" charset="-120"/>
                <a:ea typeface="標楷體" panose="03000509000000000000" pitchFamily="65" charset="-120"/>
              </a:rPr>
              <a:t>1.</a:t>
            </a:r>
            <a:r>
              <a:rPr lang="zh-TW" altLang="en-US" sz="3200" b="1" u="heavy" kern="0" dirty="0">
                <a:uFill>
                  <a:solidFill>
                    <a:srgbClr val="0070C0"/>
                  </a:solidFill>
                </a:uFill>
                <a:latin typeface="標楷體" panose="03000509000000000000" pitchFamily="65" charset="-120"/>
                <a:ea typeface="標楷體" panose="03000509000000000000" pitchFamily="65" charset="-120"/>
              </a:rPr>
              <a:t>公司簡介</a:t>
            </a:r>
            <a:r>
              <a:rPr lang="en-US" altLang="zh-TW" sz="3200" b="1" kern="0" dirty="0">
                <a:latin typeface="標楷體" panose="03000509000000000000" pitchFamily="65" charset="-120"/>
                <a:ea typeface="標楷體" panose="03000509000000000000" pitchFamily="65" charset="-120"/>
              </a:rPr>
              <a:t>(</a:t>
            </a:r>
            <a:r>
              <a:rPr lang="en-US" altLang="zh-TW" sz="3200" dirty="0">
                <a:latin typeface="標楷體" panose="03000509000000000000" pitchFamily="65" charset="-120"/>
                <a:ea typeface="標楷體" panose="03000509000000000000" pitchFamily="65" charset="-120"/>
              </a:rPr>
              <a:t>Company Introduction)</a:t>
            </a:r>
            <a:endParaRPr lang="zh-CN" altLang="en-US" sz="3200" b="1" kern="0"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124744"/>
            <a:ext cx="3960440" cy="5112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81167" y="1295758"/>
            <a:ext cx="4392488" cy="4770537"/>
          </a:xfrm>
          <a:prstGeom prst="rect">
            <a:avLst/>
          </a:prstGeom>
        </p:spPr>
        <p:txBody>
          <a:bodyPr wrap="square">
            <a:spAutoFit/>
          </a:bodyPr>
          <a:lstStyle/>
          <a:p>
            <a:pPr marL="1270">
              <a:spcAft>
                <a:spcPts val="0"/>
              </a:spcAft>
            </a:pPr>
            <a:r>
              <a:rPr lang="zh-TW" altLang="zh-TW" sz="1600" kern="100" dirty="0">
                <a:ea typeface="標楷體" panose="03000509000000000000" pitchFamily="65" charset="-120"/>
                <a:cs typeface="Times New Roman" panose="02020603050405020304" pitchFamily="18" charset="0"/>
              </a:rPr>
              <a:t>創立日期：</a:t>
            </a:r>
            <a:r>
              <a:rPr lang="en-US" altLang="zh-TW" sz="1600" kern="100" dirty="0">
                <a:ea typeface="標楷體" panose="03000509000000000000" pitchFamily="65" charset="-120"/>
                <a:cs typeface="Times New Roman" panose="02020603050405020304" pitchFamily="18" charset="0"/>
              </a:rPr>
              <a:t>1955</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11</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Foundation</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Nov., 1955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上市日期：</a:t>
            </a:r>
            <a:r>
              <a:rPr lang="en-US" altLang="zh-TW" sz="1600" kern="100" dirty="0">
                <a:ea typeface="標楷體" panose="03000509000000000000" pitchFamily="65" charset="-120"/>
                <a:cs typeface="Times New Roman" panose="02020603050405020304" pitchFamily="18" charset="0"/>
              </a:rPr>
              <a:t>1979</a:t>
            </a:r>
            <a:r>
              <a:rPr lang="zh-TW" altLang="zh-TW" sz="1600" kern="100" dirty="0">
                <a:ea typeface="標楷體" panose="03000509000000000000" pitchFamily="65" charset="-120"/>
                <a:cs typeface="Times New Roman" panose="02020603050405020304" pitchFamily="18" charset="0"/>
              </a:rPr>
              <a:t>年</a:t>
            </a:r>
            <a:r>
              <a:rPr lang="en-US" altLang="zh-TW" sz="1600" kern="100" dirty="0">
                <a:ea typeface="標楷體" panose="03000509000000000000" pitchFamily="65" charset="-120"/>
                <a:cs typeface="Times New Roman" panose="02020603050405020304" pitchFamily="18" charset="0"/>
              </a:rPr>
              <a:t>7</a:t>
            </a:r>
            <a:r>
              <a:rPr lang="zh-TW" altLang="zh-TW" sz="1600" kern="100" dirty="0">
                <a:ea typeface="標楷體" panose="03000509000000000000" pitchFamily="65" charset="-120"/>
                <a:cs typeface="Times New Roman" panose="02020603050405020304" pitchFamily="18" charset="0"/>
              </a:rPr>
              <a:t>月 </a:t>
            </a:r>
          </a:p>
          <a:p>
            <a:pPr marL="635">
              <a:spcAft>
                <a:spcPts val="0"/>
              </a:spcAft>
            </a:pPr>
            <a:r>
              <a:rPr lang="en-US" altLang="zh-TW" sz="1600" kern="100" dirty="0">
                <a:ea typeface="標楷體" panose="03000509000000000000" pitchFamily="65" charset="-120"/>
                <a:cs typeface="Times New Roman" panose="02020603050405020304" pitchFamily="18" charset="0"/>
              </a:rPr>
              <a:t>IPO</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Jul., 1979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營運總部：台灣桃園 </a:t>
            </a:r>
          </a:p>
          <a:p>
            <a:pPr marL="635">
              <a:spcAft>
                <a:spcPts val="0"/>
              </a:spcAft>
            </a:pPr>
            <a:r>
              <a:rPr lang="en-US" altLang="zh-TW" sz="1600" kern="100" dirty="0">
                <a:ea typeface="標楷體" panose="03000509000000000000" pitchFamily="65" charset="-120"/>
                <a:cs typeface="Times New Roman" panose="02020603050405020304" pitchFamily="18" charset="0"/>
              </a:rPr>
              <a:t>Headquarter</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Taoyuan , Taiwan </a:t>
            </a:r>
          </a:p>
          <a:p>
            <a:pPr marL="1270">
              <a:spcAft>
                <a:spcPts val="0"/>
              </a:spcAft>
            </a:pPr>
            <a:r>
              <a:rPr lang="zh-TW" altLang="en-US" sz="1600" kern="100" dirty="0">
                <a:solidFill>
                  <a:srgbClr val="3366FF"/>
                </a:solidFill>
                <a:ea typeface="標楷體" panose="03000509000000000000" pitchFamily="65" charset="-120"/>
                <a:cs typeface="Times New Roman" panose="02020603050405020304" pitchFamily="18" charset="0"/>
              </a:rPr>
              <a:t>生產基地</a:t>
            </a:r>
            <a:r>
              <a:rPr lang="zh-TW" altLang="zh-TW" sz="1600" kern="100" dirty="0">
                <a:solidFill>
                  <a:srgbClr val="3366FF"/>
                </a:solidFill>
                <a:ea typeface="標楷體" panose="03000509000000000000" pitchFamily="65" charset="-120"/>
                <a:cs typeface="Times New Roman" panose="02020603050405020304" pitchFamily="18" charset="0"/>
              </a:rPr>
              <a:t>：</a:t>
            </a:r>
            <a:r>
              <a:rPr lang="zh-TW" altLang="en-US" sz="1600" kern="100" dirty="0">
                <a:solidFill>
                  <a:srgbClr val="3366FF"/>
                </a:solidFill>
                <a:ea typeface="標楷體" panose="03000509000000000000" pitchFamily="65" charset="-120"/>
                <a:cs typeface="Times New Roman" panose="02020603050405020304" pitchFamily="18" charset="0"/>
              </a:rPr>
              <a:t>觀音廠</a:t>
            </a:r>
            <a:r>
              <a:rPr lang="zh-TW" altLang="zh-TW" sz="1600" kern="100" dirty="0">
                <a:solidFill>
                  <a:srgbClr val="3366FF"/>
                </a:solidFill>
                <a:ea typeface="標楷體" panose="03000509000000000000" pitchFamily="65" charset="-120"/>
                <a:cs typeface="Times New Roman" panose="02020603050405020304" pitchFamily="18" charset="0"/>
              </a:rPr>
              <a:t> </a:t>
            </a:r>
          </a:p>
          <a:p>
            <a:pPr marL="635">
              <a:spcAft>
                <a:spcPts val="0"/>
              </a:spcAft>
            </a:pPr>
            <a:r>
              <a:rPr lang="en-US" altLang="zh-TW" sz="1600" kern="100" dirty="0">
                <a:ea typeface="標楷體" panose="03000509000000000000" pitchFamily="65" charset="-120"/>
                <a:cs typeface="Times New Roman" panose="02020603050405020304" pitchFamily="18" charset="0"/>
              </a:rPr>
              <a:t>Production Plants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Chungli Plant/Guanyin Plant</a:t>
            </a:r>
          </a:p>
          <a:p>
            <a:pPr marL="635">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資本額：新台幣</a:t>
            </a:r>
            <a:r>
              <a:rPr lang="en-US" altLang="zh-TW" sz="1600" kern="100" dirty="0">
                <a:solidFill>
                  <a:srgbClr val="3366FF"/>
                </a:solidFill>
                <a:ea typeface="標楷體" panose="03000509000000000000" pitchFamily="65" charset="-120"/>
                <a:cs typeface="Times New Roman" panose="02020603050405020304" pitchFamily="18" charset="0"/>
              </a:rPr>
              <a:t>47.33</a:t>
            </a:r>
            <a:r>
              <a:rPr lang="zh-TW" altLang="zh-TW" sz="1600" kern="100" dirty="0">
                <a:solidFill>
                  <a:srgbClr val="3366FF"/>
                </a:solidFill>
                <a:ea typeface="標楷體" panose="03000509000000000000" pitchFamily="65" charset="-120"/>
                <a:cs typeface="Times New Roman" panose="02020603050405020304" pitchFamily="18" charset="0"/>
              </a:rPr>
              <a:t>億元 </a:t>
            </a:r>
          </a:p>
          <a:p>
            <a:pPr marL="635">
              <a:spcAft>
                <a:spcPts val="0"/>
              </a:spcAft>
            </a:pPr>
            <a:r>
              <a:rPr lang="en-US" altLang="zh-TW" sz="1600" kern="100" dirty="0">
                <a:ea typeface="標楷體" panose="03000509000000000000" pitchFamily="65" charset="-120"/>
                <a:cs typeface="Times New Roman" panose="02020603050405020304" pitchFamily="18" charset="0"/>
              </a:rPr>
              <a:t>Capital</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TWD 47.33 billion  </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ea typeface="標楷體" panose="03000509000000000000" pitchFamily="65" charset="-120"/>
                <a:cs typeface="Times New Roman" panose="02020603050405020304" pitchFamily="18" charset="0"/>
              </a:rPr>
              <a:t>董事長： </a:t>
            </a:r>
            <a:r>
              <a:rPr lang="zh-TW" altLang="en-US" sz="1600" kern="100" dirty="0" smtClean="0">
                <a:ea typeface="標楷體" panose="03000509000000000000" pitchFamily="65" charset="-120"/>
                <a:cs typeface="Times New Roman" panose="02020603050405020304" pitchFamily="18" charset="0"/>
              </a:rPr>
              <a:t>郭林諒</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Chairman</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err="1" smtClean="0">
                <a:ea typeface="標楷體" panose="03000509000000000000" pitchFamily="65" charset="-120"/>
                <a:cs typeface="Times New Roman" panose="02020603050405020304" pitchFamily="18" charset="0"/>
              </a:rPr>
              <a:t>Kuo</a:t>
            </a:r>
            <a:r>
              <a:rPr lang="en-US" altLang="zh-TW" sz="1600" kern="100" dirty="0" smtClean="0">
                <a:ea typeface="標楷體" panose="03000509000000000000" pitchFamily="65" charset="-120"/>
                <a:cs typeface="Times New Roman" panose="02020603050405020304" pitchFamily="18" charset="0"/>
              </a:rPr>
              <a:t>  Lin-Liang</a:t>
            </a:r>
            <a:endParaRPr lang="zh-TW" altLang="zh-TW" sz="1600" kern="100" dirty="0">
              <a:ea typeface="標楷體" panose="03000509000000000000" pitchFamily="65" charset="-120"/>
              <a:cs typeface="Times New Roman" panose="02020603050405020304" pitchFamily="18" charset="0"/>
            </a:endParaRPr>
          </a:p>
          <a:p>
            <a:pPr marL="1270">
              <a:spcAft>
                <a:spcPts val="0"/>
              </a:spcAft>
            </a:pPr>
            <a:r>
              <a:rPr lang="zh-TW" altLang="zh-TW" sz="1600" kern="100" dirty="0">
                <a:solidFill>
                  <a:srgbClr val="3366FF"/>
                </a:solidFill>
                <a:ea typeface="標楷體" panose="03000509000000000000" pitchFamily="65" charset="-120"/>
                <a:cs typeface="Times New Roman" panose="02020603050405020304" pitchFamily="18" charset="0"/>
              </a:rPr>
              <a:t>員工數</a:t>
            </a:r>
            <a:r>
              <a:rPr lang="zh-TW" altLang="zh-TW" sz="1600" kern="100" dirty="0" smtClean="0">
                <a:solidFill>
                  <a:srgbClr val="3366FF"/>
                </a:solidFill>
                <a:ea typeface="標楷體" panose="03000509000000000000" pitchFamily="65" charset="-120"/>
                <a:cs typeface="Times New Roman" panose="02020603050405020304" pitchFamily="18" charset="0"/>
              </a:rPr>
              <a:t>：</a:t>
            </a:r>
            <a:r>
              <a:rPr lang="en-US" altLang="zh-TW" sz="1600" kern="100" dirty="0" smtClean="0">
                <a:solidFill>
                  <a:srgbClr val="3366FF"/>
                </a:solidFill>
                <a:ea typeface="標楷體" panose="03000509000000000000" pitchFamily="65" charset="-120"/>
                <a:cs typeface="Times New Roman" panose="02020603050405020304" pitchFamily="18" charset="0"/>
              </a:rPr>
              <a:t>55</a:t>
            </a:r>
            <a:r>
              <a:rPr lang="zh-TW" altLang="zh-TW" sz="1600" kern="100" dirty="0" smtClean="0">
                <a:solidFill>
                  <a:srgbClr val="3366FF"/>
                </a:solidFill>
                <a:ea typeface="標楷體" panose="03000509000000000000" pitchFamily="65" charset="-120"/>
                <a:cs typeface="Times New Roman" panose="02020603050405020304" pitchFamily="18" charset="0"/>
              </a:rPr>
              <a:t>人 </a:t>
            </a:r>
            <a:endParaRPr lang="zh-TW" altLang="zh-TW" sz="1600" kern="100" dirty="0">
              <a:solidFill>
                <a:srgbClr val="3366FF"/>
              </a:solidFill>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Number of Employees</a:t>
            </a:r>
            <a:r>
              <a:rPr lang="zh-TW" altLang="zh-TW" sz="1600" kern="100" dirty="0" smtClean="0">
                <a:ea typeface="標楷體" panose="03000509000000000000" pitchFamily="65" charset="-120"/>
                <a:cs typeface="Times New Roman" panose="02020603050405020304" pitchFamily="18" charset="0"/>
              </a:rPr>
              <a:t>：</a:t>
            </a:r>
            <a:r>
              <a:rPr lang="en-US" altLang="zh-TW" sz="1600" kern="100" dirty="0" smtClean="0">
                <a:ea typeface="標楷體" panose="03000509000000000000" pitchFamily="65" charset="-120"/>
                <a:cs typeface="Times New Roman" panose="02020603050405020304" pitchFamily="18" charset="0"/>
              </a:rPr>
              <a:t>55 (</a:t>
            </a:r>
            <a:r>
              <a:rPr lang="en-US" altLang="zh-TW" sz="1600" kern="100" dirty="0">
                <a:ea typeface="標楷體" panose="03000509000000000000" pitchFamily="65" charset="-120"/>
                <a:cs typeface="Times New Roman" panose="02020603050405020304" pitchFamily="18" charset="0"/>
              </a:rPr>
              <a:t>Global)</a:t>
            </a:r>
          </a:p>
          <a:p>
            <a:pPr marL="1270">
              <a:spcAft>
                <a:spcPts val="0"/>
              </a:spcAft>
            </a:pPr>
            <a:r>
              <a:rPr lang="zh-TW" altLang="en-US" sz="1600" kern="100" dirty="0">
                <a:ea typeface="標楷體" panose="03000509000000000000" pitchFamily="65" charset="-120"/>
                <a:cs typeface="Times New Roman" panose="02020603050405020304" pitchFamily="18" charset="0"/>
              </a:rPr>
              <a:t>主要產品</a:t>
            </a:r>
            <a:r>
              <a:rPr lang="zh-TW" altLang="zh-TW" sz="1600" kern="100" dirty="0">
                <a:ea typeface="標楷體" panose="03000509000000000000" pitchFamily="65" charset="-120"/>
                <a:cs typeface="Times New Roman" panose="02020603050405020304" pitchFamily="18" charset="0"/>
              </a:rPr>
              <a:t>：</a:t>
            </a:r>
            <a:r>
              <a:rPr lang="zh-TW" altLang="en-US" sz="1600" kern="100" dirty="0">
                <a:ea typeface="標楷體" panose="03000509000000000000" pitchFamily="65" charset="-120"/>
                <a:cs typeface="Times New Roman" panose="02020603050405020304" pitchFamily="18" charset="0"/>
              </a:rPr>
              <a:t>輻射層汽車外胎、競速用胎等</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Main Products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PCR</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Motorsports etc.</a:t>
            </a:r>
          </a:p>
          <a:p>
            <a:pPr marL="1270">
              <a:spcAft>
                <a:spcPts val="0"/>
              </a:spcAft>
            </a:pPr>
            <a:r>
              <a:rPr lang="zh-TW" altLang="en-US" sz="1600" kern="100" dirty="0">
                <a:ea typeface="標楷體" panose="03000509000000000000" pitchFamily="65" charset="-120"/>
                <a:cs typeface="Times New Roman" panose="02020603050405020304" pitchFamily="18" charset="0"/>
              </a:rPr>
              <a:t>營業比率</a:t>
            </a:r>
            <a:r>
              <a:rPr lang="zh-TW" altLang="zh-TW"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外銷</a:t>
            </a:r>
            <a:r>
              <a:rPr lang="en-US" altLang="zh-TW" sz="1600" kern="100" dirty="0" smtClean="0">
                <a:ea typeface="標楷體" panose="03000509000000000000" pitchFamily="65" charset="-120"/>
                <a:cs typeface="Times New Roman" panose="02020603050405020304" pitchFamily="18" charset="0"/>
              </a:rPr>
              <a:t>50%</a:t>
            </a:r>
            <a:r>
              <a:rPr lang="zh-TW" altLang="en-US" sz="1600" kern="100" dirty="0">
                <a:ea typeface="標楷體" panose="03000509000000000000" pitchFamily="65" charset="-120"/>
                <a:cs typeface="Times New Roman" panose="02020603050405020304" pitchFamily="18" charset="0"/>
              </a:rPr>
              <a:t>、</a:t>
            </a:r>
            <a:r>
              <a:rPr lang="zh-TW" altLang="en-US" sz="1600" kern="100" dirty="0" smtClean="0">
                <a:ea typeface="標楷體" panose="03000509000000000000" pitchFamily="65" charset="-120"/>
                <a:cs typeface="Times New Roman" panose="02020603050405020304" pitchFamily="18" charset="0"/>
              </a:rPr>
              <a:t>內銷</a:t>
            </a:r>
            <a:r>
              <a:rPr lang="en-US" altLang="zh-TW" sz="1600" kern="100" dirty="0" smtClean="0">
                <a:ea typeface="標楷體" panose="03000509000000000000" pitchFamily="65" charset="-120"/>
                <a:cs typeface="Times New Roman" panose="02020603050405020304" pitchFamily="18" charset="0"/>
              </a:rPr>
              <a:t>50%</a:t>
            </a:r>
            <a:endParaRPr lang="zh-TW" altLang="zh-TW" sz="1600" kern="100" dirty="0">
              <a:ea typeface="標楷體" panose="03000509000000000000" pitchFamily="65" charset="-120"/>
              <a:cs typeface="Times New Roman" panose="02020603050405020304" pitchFamily="18" charset="0"/>
            </a:endParaRPr>
          </a:p>
          <a:p>
            <a:pPr marL="635">
              <a:spcAft>
                <a:spcPts val="0"/>
              </a:spcAft>
            </a:pPr>
            <a:r>
              <a:rPr lang="en-US" altLang="zh-TW" sz="1600" kern="100" dirty="0">
                <a:ea typeface="標楷體" panose="03000509000000000000" pitchFamily="65" charset="-120"/>
                <a:cs typeface="Times New Roman" panose="02020603050405020304" pitchFamily="18" charset="0"/>
              </a:rPr>
              <a:t>Business ratios</a:t>
            </a:r>
            <a:r>
              <a:rPr lang="zh-TW" altLang="zh-TW"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Foreign Sales </a:t>
            </a:r>
            <a:r>
              <a:rPr lang="en-US" altLang="zh-TW" sz="1600" kern="100" dirty="0" smtClean="0">
                <a:ea typeface="標楷體" panose="03000509000000000000" pitchFamily="65" charset="-120"/>
                <a:cs typeface="Times New Roman" panose="02020603050405020304" pitchFamily="18" charset="0"/>
              </a:rPr>
              <a:t>50%</a:t>
            </a:r>
            <a:r>
              <a:rPr lang="zh-TW" altLang="en-US" sz="1600" kern="100" dirty="0" smtClean="0">
                <a:ea typeface="標楷體" panose="03000509000000000000" pitchFamily="65" charset="-120"/>
                <a:cs typeface="Times New Roman" panose="02020603050405020304" pitchFamily="18" charset="0"/>
              </a:rPr>
              <a:t> </a:t>
            </a:r>
            <a:r>
              <a:rPr lang="zh-TW" altLang="en-US" sz="1600" kern="100" dirty="0">
                <a:ea typeface="標楷體" panose="03000509000000000000" pitchFamily="65" charset="-120"/>
                <a:cs typeface="Times New Roman" panose="02020603050405020304" pitchFamily="18" charset="0"/>
              </a:rPr>
              <a:t>、</a:t>
            </a:r>
            <a:r>
              <a:rPr lang="en-US" altLang="zh-TW" sz="1600" kern="100" dirty="0">
                <a:ea typeface="標楷體" panose="03000509000000000000" pitchFamily="65" charset="-120"/>
                <a:cs typeface="Times New Roman" panose="02020603050405020304" pitchFamily="18" charset="0"/>
              </a:rPr>
              <a:t>Domestic Sales </a:t>
            </a:r>
            <a:r>
              <a:rPr lang="en-US" altLang="zh-TW" sz="1600" kern="100" dirty="0" smtClean="0">
                <a:ea typeface="標楷體" panose="03000509000000000000" pitchFamily="65" charset="-120"/>
                <a:cs typeface="Times New Roman" panose="02020603050405020304" pitchFamily="18" charset="0"/>
              </a:rPr>
              <a:t>50%</a:t>
            </a:r>
            <a:endParaRPr lang="zh-TW" altLang="zh-TW" sz="1600" kern="100" dirty="0">
              <a:ea typeface="標楷體" panose="03000509000000000000" pitchFamily="65" charset="-120"/>
              <a:cs typeface="Times New Roman" panose="02020603050405020304" pitchFamily="18" charset="0"/>
            </a:endParaRPr>
          </a:p>
        </p:txBody>
      </p:sp>
      <p:pic>
        <p:nvPicPr>
          <p:cNvPr id="7" name="Picture 12" descr="Federalcorp_English_V_300dpi_r">
            <a:extLst>
              <a:ext uri="{FF2B5EF4-FFF2-40B4-BE49-F238E27FC236}">
                <a16:creationId xmlns:a16="http://schemas.microsoft.com/office/drawing/2014/main" xmlns="" id="{090105EF-C6D0-41D5-9D0C-14678BD12060}"/>
              </a:ext>
            </a:extLst>
          </p:cNvPr>
          <p:cNvPicPr>
            <a:picLocks noChangeAspect="1" noChangeArrowheads="1"/>
          </p:cNvPicPr>
          <p:nvPr/>
        </p:nvPicPr>
        <p:blipFill>
          <a:blip r:embed="rId3" cstate="email"/>
          <a:srcRect/>
          <a:stretch>
            <a:fillRect/>
          </a:stretch>
        </p:blipFill>
        <p:spPr bwMode="auto">
          <a:xfrm>
            <a:off x="7750696" y="6178655"/>
            <a:ext cx="936104" cy="476672"/>
          </a:xfrm>
          <a:prstGeom prst="rect">
            <a:avLst/>
          </a:prstGeom>
          <a:noFill/>
          <a:ln w="9525">
            <a:noFill/>
            <a:miter lim="800000"/>
            <a:headEnd/>
            <a:tailEnd/>
          </a:ln>
        </p:spPr>
      </p:pic>
    </p:spTree>
    <p:extLst>
      <p:ext uri="{BB962C8B-B14F-4D97-AF65-F5344CB8AC3E}">
        <p14:creationId xmlns:p14="http://schemas.microsoft.com/office/powerpoint/2010/main" val="2762164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中壢廠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a:t>
            </a:r>
            <a:r>
              <a:rPr lang="en-US" altLang="zh-TW" sz="3200" b="1" kern="0" dirty="0" err="1">
                <a:uFill>
                  <a:solidFill>
                    <a:srgbClr val="0070C0"/>
                  </a:solidFill>
                </a:uFill>
                <a:latin typeface="微軟正黑體" panose="020B0604030504040204" pitchFamily="34" charset="-120"/>
                <a:ea typeface="微軟正黑體" panose="020B0604030504040204" pitchFamily="34" charset="-120"/>
              </a:rPr>
              <a:t>Chungli</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pic>
        <p:nvPicPr>
          <p:cNvPr id="2" name="圖片 1"/>
          <p:cNvPicPr>
            <a:picLocks noChangeAspect="1"/>
          </p:cNvPicPr>
          <p:nvPr/>
        </p:nvPicPr>
        <p:blipFill rotWithShape="1">
          <a:blip r:embed="rId2" cstate="print">
            <a:extLst>
              <a:ext uri="{28A0092B-C50C-407E-A947-70E740481C1C}">
                <a14:useLocalDpi xmlns:a14="http://schemas.microsoft.com/office/drawing/2010/main" val="0"/>
              </a:ext>
            </a:extLst>
          </a:blip>
          <a:srcRect b="22478"/>
          <a:stretch/>
        </p:blipFill>
        <p:spPr>
          <a:xfrm>
            <a:off x="467544" y="1052736"/>
            <a:ext cx="8352928" cy="4320480"/>
          </a:xfrm>
          <a:prstGeom prst="rect">
            <a:avLst/>
          </a:prstGeom>
        </p:spPr>
      </p:pic>
      <p:sp>
        <p:nvSpPr>
          <p:cNvPr id="7" name="矩形 6"/>
          <p:cNvSpPr/>
          <p:nvPr/>
        </p:nvSpPr>
        <p:spPr>
          <a:xfrm>
            <a:off x="467544" y="5445224"/>
            <a:ext cx="727280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26,807</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26,807 ping (88,619</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年產能</a:t>
            </a:r>
            <a:r>
              <a:rPr lang="zh-TW" altLang="zh-TW" sz="1600" b="1" kern="100" dirty="0">
                <a:solidFill>
                  <a:srgbClr val="3366FF"/>
                </a:solidFill>
                <a:latin typeface="微軟正黑體" pitchFamily="34" charset="-120"/>
                <a:ea typeface="微軟正黑體" pitchFamily="34" charset="-120"/>
                <a:cs typeface="Times New Roman"/>
              </a:rPr>
              <a:t>：</a:t>
            </a:r>
            <a:r>
              <a:rPr lang="zh-TW" altLang="en-US" sz="1600" b="1" kern="100" dirty="0">
                <a:solidFill>
                  <a:srgbClr val="3366FF"/>
                </a:solidFill>
                <a:latin typeface="微軟正黑體" pitchFamily="34" charset="-120"/>
                <a:ea typeface="微軟正黑體" pitchFamily="34" charset="-120"/>
                <a:cs typeface="Times New Roman"/>
              </a:rPr>
              <a:t>停產</a:t>
            </a:r>
            <a:r>
              <a:rPr lang="zh-TW" altLang="zh-TW" sz="1600" b="1" kern="100" dirty="0">
                <a:solidFill>
                  <a:srgbClr val="3366FF"/>
                </a:solidFill>
                <a:latin typeface="微軟正黑體" pitchFamily="34" charset="-120"/>
                <a:ea typeface="微軟正黑體" pitchFamily="34" charset="-120"/>
                <a:cs typeface="Times New Roman"/>
              </a:rPr>
              <a:t> </a:t>
            </a:r>
            <a:r>
              <a:rPr lang="en-US" altLang="zh-TW" sz="1600" b="1" kern="100" dirty="0">
                <a:solidFill>
                  <a:srgbClr val="3366FF"/>
                </a:solidFill>
                <a:latin typeface="微軟正黑體" pitchFamily="34" charset="-120"/>
                <a:ea typeface="微軟正黑體" pitchFamily="34" charset="-120"/>
                <a:cs typeface="Times New Roman"/>
              </a:rPr>
              <a:t>(</a:t>
            </a:r>
            <a:r>
              <a:rPr lang="zh-TW" altLang="en-US" sz="1600" b="1" kern="100" dirty="0">
                <a:solidFill>
                  <a:srgbClr val="3366FF"/>
                </a:solidFill>
                <a:latin typeface="微軟正黑體" pitchFamily="34" charset="-120"/>
                <a:ea typeface="微軟正黑體" pitchFamily="34" charset="-120"/>
                <a:cs typeface="Times New Roman"/>
              </a:rPr>
              <a:t>由於美國執行反傾銷稅</a:t>
            </a:r>
            <a:r>
              <a:rPr lang="en-US" altLang="zh-TW" sz="1600" b="1" kern="100" dirty="0">
                <a:solidFill>
                  <a:srgbClr val="3366FF"/>
                </a:solidFill>
                <a:latin typeface="微軟正黑體" pitchFamily="34" charset="-120"/>
                <a:ea typeface="微軟正黑體" pitchFamily="34" charset="-120"/>
                <a:cs typeface="Times New Roman"/>
              </a:rPr>
              <a:t>)</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Discontinued  Production(Due to US implements anti-dumping duties)</a:t>
            </a:r>
            <a:endParaRPr lang="zh-TW" altLang="zh-TW" sz="1600" kern="100" dirty="0">
              <a:effectLst/>
              <a:latin typeface="微軟正黑體" pitchFamily="34" charset="-120"/>
              <a:ea typeface="微軟正黑體" pitchFamily="34" charset="-120"/>
              <a:cs typeface="Times New Roman"/>
            </a:endParaRPr>
          </a:p>
        </p:txBody>
      </p:sp>
      <p:pic>
        <p:nvPicPr>
          <p:cNvPr id="6" name="Picture 12" descr="Federalcorp_English_V_300dpi_r">
            <a:extLst>
              <a:ext uri="{FF2B5EF4-FFF2-40B4-BE49-F238E27FC236}">
                <a16:creationId xmlns:a16="http://schemas.microsoft.com/office/drawing/2014/main" xmlns="" id="{F69E8AC5-015C-4F45-B4A3-84BAA5BE0C6D}"/>
              </a:ext>
            </a:extLst>
          </p:cNvPr>
          <p:cNvPicPr>
            <a:picLocks noChangeAspect="1" noChangeArrowheads="1"/>
          </p:cNvPicPr>
          <p:nvPr/>
        </p:nvPicPr>
        <p:blipFill>
          <a:blip r:embed="rId3" cstate="email"/>
          <a:srcRect/>
          <a:stretch>
            <a:fillRect/>
          </a:stretch>
        </p:blipFill>
        <p:spPr bwMode="auto">
          <a:xfrm>
            <a:off x="7596336" y="5726663"/>
            <a:ext cx="1595122" cy="812249"/>
          </a:xfrm>
          <a:prstGeom prst="rect">
            <a:avLst/>
          </a:prstGeom>
          <a:noFill/>
          <a:ln w="9525">
            <a:noFill/>
            <a:miter lim="800000"/>
            <a:headEnd/>
            <a:tailEnd/>
          </a:ln>
        </p:spPr>
      </p:pic>
    </p:spTree>
    <p:extLst>
      <p:ext uri="{BB962C8B-B14F-4D97-AF65-F5344CB8AC3E}">
        <p14:creationId xmlns:p14="http://schemas.microsoft.com/office/powerpoint/2010/main" val="2304309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395536" y="375047"/>
            <a:ext cx="5382492" cy="584775"/>
          </a:xfrm>
          <a:prstGeom prst="rect">
            <a:avLst/>
          </a:prstGeom>
        </p:spPr>
        <p:txBody>
          <a:bodyPr wrap="square">
            <a:spAutoFit/>
          </a:bodyPr>
          <a:lstStyle/>
          <a:p>
            <a:pPr>
              <a:defRPr/>
            </a:pPr>
            <a:r>
              <a:rPr lang="zh-TW" altLang="en-US" sz="3200" b="1" u="heavy" kern="0" dirty="0">
                <a:uFill>
                  <a:solidFill>
                    <a:srgbClr val="0070C0"/>
                  </a:solidFill>
                </a:uFill>
                <a:latin typeface="微軟正黑體" panose="020B0604030504040204" pitchFamily="34" charset="-120"/>
                <a:ea typeface="微軟正黑體" panose="020B0604030504040204" pitchFamily="34" charset="-120"/>
              </a:rPr>
              <a:t>觀音廠</a:t>
            </a:r>
            <a:r>
              <a:rPr lang="en-US" altLang="zh-TW" sz="3200" b="1" kern="0" dirty="0">
                <a:uFill>
                  <a:solidFill>
                    <a:srgbClr val="0070C0"/>
                  </a:solidFill>
                </a:uFill>
                <a:latin typeface="微軟正黑體" panose="020B0604030504040204" pitchFamily="34" charset="-120"/>
                <a:ea typeface="微軟正黑體" panose="020B0604030504040204" pitchFamily="34" charset="-120"/>
              </a:rPr>
              <a:t>(Guanyin Plant)</a:t>
            </a:r>
            <a:endParaRPr lang="zh-CN" altLang="en-US" sz="3200" b="1" kern="0" dirty="0">
              <a:uFill>
                <a:solidFill>
                  <a:srgbClr val="0070C0"/>
                </a:solidFill>
              </a:uFill>
              <a:latin typeface="微軟正黑體" panose="020B0604030504040204" pitchFamily="34" charset="-120"/>
              <a:ea typeface="微軟正黑體" panose="020B0604030504040204" pitchFamily="34" charset="-12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3528" y="980728"/>
            <a:ext cx="8568952"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s://www.federaltire.com/tc/images/corporate_history.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矩形 4"/>
          <p:cNvSpPr/>
          <p:nvPr/>
        </p:nvSpPr>
        <p:spPr>
          <a:xfrm>
            <a:off x="323528" y="5322036"/>
            <a:ext cx="7992888" cy="1077218"/>
          </a:xfrm>
          <a:prstGeom prst="rect">
            <a:avLst/>
          </a:prstGeom>
        </p:spPr>
        <p:txBody>
          <a:bodyPr wrap="square">
            <a:spAutoFit/>
          </a:bodyPr>
          <a:lstStyle/>
          <a:p>
            <a:pPr marL="1270">
              <a:spcAft>
                <a:spcPts val="0"/>
              </a:spcAft>
            </a:pPr>
            <a:r>
              <a:rPr lang="zh-TW" altLang="en-US" sz="1600" b="1" kern="100" dirty="0">
                <a:solidFill>
                  <a:srgbClr val="3366FF"/>
                </a:solidFill>
                <a:latin typeface="微軟正黑體" pitchFamily="34" charset="-120"/>
                <a:ea typeface="微軟正黑體" pitchFamily="34" charset="-120"/>
                <a:cs typeface="Times New Roman"/>
              </a:rPr>
              <a:t>佔地面積</a:t>
            </a:r>
            <a:r>
              <a:rPr lang="zh-TW" altLang="zh-TW" sz="1600" b="1" kern="100" dirty="0">
                <a:solidFill>
                  <a:srgbClr val="3366FF"/>
                </a:solidFill>
                <a:latin typeface="微軟正黑體" pitchFamily="34" charset="-120"/>
                <a:ea typeface="微軟正黑體" pitchFamily="34" charset="-120"/>
                <a:cs typeface="Times New Roman"/>
              </a:rPr>
              <a:t>：</a:t>
            </a:r>
            <a:r>
              <a:rPr lang="en-US" altLang="zh-TW" sz="1600" b="1" kern="100" dirty="0">
                <a:solidFill>
                  <a:srgbClr val="3366FF"/>
                </a:solidFill>
                <a:latin typeface="微軟正黑體" pitchFamily="34" charset="-120"/>
                <a:ea typeface="微軟正黑體" pitchFamily="34" charset="-120"/>
                <a:cs typeface="Times New Roman"/>
              </a:rPr>
              <a:t>34,688</a:t>
            </a:r>
            <a:r>
              <a:rPr lang="zh-TW" altLang="en-US" sz="1600" b="1" kern="100" dirty="0">
                <a:solidFill>
                  <a:srgbClr val="3366FF"/>
                </a:solidFill>
                <a:latin typeface="微軟正黑體" pitchFamily="34" charset="-120"/>
                <a:ea typeface="微軟正黑體" pitchFamily="34" charset="-120"/>
                <a:cs typeface="Times New Roman"/>
              </a:rPr>
              <a:t>坪</a:t>
            </a:r>
            <a:r>
              <a:rPr lang="zh-TW" altLang="zh-TW" sz="1600" b="1" kern="100" dirty="0">
                <a:solidFill>
                  <a:srgbClr val="3366FF"/>
                </a:solidFill>
                <a:latin typeface="微軟正黑體" pitchFamily="34" charset="-120"/>
                <a:ea typeface="微軟正黑體" pitchFamily="34" charset="-120"/>
                <a:cs typeface="Times New Roman"/>
              </a:rPr>
              <a:t> </a:t>
            </a:r>
            <a:endParaRPr lang="zh-TW" altLang="zh-TW" sz="1600" kern="100" dirty="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a:latin typeface="微軟正黑體" pitchFamily="34" charset="-120"/>
                <a:ea typeface="微軟正黑體" pitchFamily="34" charset="-120"/>
                <a:cs typeface="Times New Roman"/>
              </a:rPr>
              <a:t>Land Area</a:t>
            </a:r>
            <a:r>
              <a:rPr lang="zh-TW" altLang="zh-TW" sz="1600" kern="100" dirty="0">
                <a:latin typeface="微軟正黑體" pitchFamily="34" charset="-120"/>
                <a:ea typeface="微軟正黑體" pitchFamily="34" charset="-120"/>
                <a:cs typeface="Times New Roman"/>
              </a:rPr>
              <a:t>：</a:t>
            </a:r>
            <a:r>
              <a:rPr lang="en-US" altLang="zh-TW" sz="1600" kern="100" dirty="0">
                <a:latin typeface="微軟正黑體" pitchFamily="34" charset="-120"/>
                <a:ea typeface="微軟正黑體" pitchFamily="34" charset="-120"/>
                <a:cs typeface="Times New Roman"/>
              </a:rPr>
              <a:t>34,688 ping (114,672</a:t>
            </a:r>
            <a:r>
              <a:rPr lang="zh-TW" altLang="en-US" sz="1600" kern="100" dirty="0">
                <a:latin typeface="微軟正黑體" pitchFamily="34" charset="-120"/>
                <a:ea typeface="微軟正黑體" pitchFamily="34" charset="-120"/>
                <a:cs typeface="Times New Roman"/>
              </a:rPr>
              <a:t> </a:t>
            </a:r>
            <a:r>
              <a:rPr lang="en-US" altLang="zh-TW" sz="1600" kern="100" dirty="0">
                <a:latin typeface="微軟正黑體" pitchFamily="34" charset="-120"/>
                <a:ea typeface="微軟正黑體" pitchFamily="34" charset="-120"/>
                <a:cs typeface="Times New Roman"/>
              </a:rPr>
              <a:t>square meters) </a:t>
            </a:r>
            <a:endParaRPr lang="zh-TW" altLang="zh-TW" sz="1600" kern="100" dirty="0">
              <a:latin typeface="微軟正黑體" pitchFamily="34" charset="-120"/>
              <a:ea typeface="微軟正黑體" pitchFamily="34" charset="-120"/>
              <a:cs typeface="Times New Roman"/>
            </a:endParaRPr>
          </a:p>
          <a:p>
            <a:pPr marL="1270">
              <a:spcAft>
                <a:spcPts val="0"/>
              </a:spcAft>
            </a:pPr>
            <a:r>
              <a:rPr lang="zh-TW" altLang="en-US" sz="1600" b="1" kern="100" dirty="0" smtClean="0">
                <a:solidFill>
                  <a:srgbClr val="3366FF"/>
                </a:solidFill>
                <a:latin typeface="微軟正黑體" pitchFamily="34" charset="-120"/>
                <a:ea typeface="微軟正黑體" pitchFamily="34" charset="-120"/>
                <a:cs typeface="Times New Roman"/>
              </a:rPr>
              <a:t>年產能</a:t>
            </a:r>
            <a:r>
              <a:rPr lang="zh-TW" altLang="zh-TW" sz="1600" b="1" kern="100" dirty="0" smtClean="0">
                <a:solidFill>
                  <a:srgbClr val="3366FF"/>
                </a:solidFill>
                <a:latin typeface="微軟正黑體" pitchFamily="34" charset="-120"/>
                <a:ea typeface="微軟正黑體" pitchFamily="34" charset="-120"/>
                <a:cs typeface="Times New Roman"/>
              </a:rPr>
              <a:t>：</a:t>
            </a:r>
            <a:r>
              <a:rPr lang="zh-TW" altLang="en-US" sz="1600" b="1" kern="100" dirty="0" smtClean="0">
                <a:solidFill>
                  <a:srgbClr val="3366FF"/>
                </a:solidFill>
                <a:latin typeface="微軟正黑體" pitchFamily="34" charset="-120"/>
                <a:ea typeface="微軟正黑體" pitchFamily="34" charset="-120"/>
                <a:cs typeface="Times New Roman"/>
              </a:rPr>
              <a:t>停產</a:t>
            </a:r>
            <a:r>
              <a:rPr lang="zh-TW" altLang="zh-TW" sz="1600" b="1" kern="100" dirty="0" smtClean="0">
                <a:solidFill>
                  <a:srgbClr val="3366FF"/>
                </a:solidFill>
                <a:latin typeface="微軟正黑體" pitchFamily="34" charset="-120"/>
                <a:ea typeface="微軟正黑體" pitchFamily="34" charset="-120"/>
                <a:cs typeface="Times New Roman"/>
              </a:rPr>
              <a:t> </a:t>
            </a:r>
            <a:r>
              <a:rPr lang="en-US" altLang="zh-TW" sz="1600" b="1" kern="100" dirty="0" smtClean="0">
                <a:solidFill>
                  <a:srgbClr val="3366FF"/>
                </a:solidFill>
                <a:latin typeface="微軟正黑體" pitchFamily="34" charset="-120"/>
                <a:ea typeface="微軟正黑體" pitchFamily="34" charset="-120"/>
                <a:cs typeface="Times New Roman"/>
              </a:rPr>
              <a:t>(</a:t>
            </a:r>
            <a:r>
              <a:rPr lang="zh-TW" altLang="en-US" sz="1600" b="1" kern="100" dirty="0" smtClean="0">
                <a:solidFill>
                  <a:srgbClr val="3366FF"/>
                </a:solidFill>
                <a:latin typeface="微軟正黑體" pitchFamily="34" charset="-120"/>
                <a:ea typeface="微軟正黑體" pitchFamily="34" charset="-120"/>
                <a:cs typeface="Times New Roman"/>
              </a:rPr>
              <a:t>由於美國執行反傾銷稅</a:t>
            </a:r>
            <a:r>
              <a:rPr lang="en-US" altLang="zh-TW" sz="1600" b="1" kern="100" dirty="0" smtClean="0">
                <a:solidFill>
                  <a:srgbClr val="3366FF"/>
                </a:solidFill>
                <a:latin typeface="微軟正黑體" pitchFamily="34" charset="-120"/>
                <a:ea typeface="微軟正黑體" pitchFamily="34" charset="-120"/>
                <a:cs typeface="Times New Roman"/>
              </a:rPr>
              <a:t>)</a:t>
            </a:r>
            <a:endParaRPr lang="zh-TW" altLang="zh-TW" sz="1600" kern="100" dirty="0" smtClean="0">
              <a:solidFill>
                <a:srgbClr val="3366FF"/>
              </a:solidFill>
              <a:latin typeface="微軟正黑體" pitchFamily="34" charset="-120"/>
              <a:ea typeface="微軟正黑體" pitchFamily="34" charset="-120"/>
              <a:cs typeface="Times New Roman"/>
            </a:endParaRPr>
          </a:p>
          <a:p>
            <a:pPr marL="635">
              <a:spcAft>
                <a:spcPts val="0"/>
              </a:spcAft>
            </a:pPr>
            <a:r>
              <a:rPr lang="en-US" altLang="zh-TW" sz="1600" kern="100" dirty="0" smtClean="0">
                <a:latin typeface="微軟正黑體" pitchFamily="34" charset="-120"/>
                <a:ea typeface="微軟正黑體" pitchFamily="34" charset="-120"/>
                <a:cs typeface="Times New Roman"/>
              </a:rPr>
              <a:t>Discontinued  Production(Due to US implements anti-dumping duties)</a:t>
            </a:r>
            <a:endParaRPr lang="zh-TW" altLang="zh-TW" sz="1600" kern="100" dirty="0">
              <a:latin typeface="微軟正黑體" pitchFamily="34" charset="-120"/>
              <a:ea typeface="微軟正黑體" pitchFamily="34" charset="-120"/>
              <a:cs typeface="Times New Roman"/>
            </a:endParaRPr>
          </a:p>
        </p:txBody>
      </p:sp>
      <p:pic>
        <p:nvPicPr>
          <p:cNvPr id="11" name="Picture 12" descr="Federalcorp_English_V_300dpi_r">
            <a:extLst>
              <a:ext uri="{FF2B5EF4-FFF2-40B4-BE49-F238E27FC236}">
                <a16:creationId xmlns:a16="http://schemas.microsoft.com/office/drawing/2014/main" xmlns="" id="{06F4AD0D-BFA0-47AA-B8AF-41822E614576}"/>
              </a:ext>
            </a:extLst>
          </p:cNvPr>
          <p:cNvPicPr>
            <a:picLocks noChangeAspect="1" noChangeArrowheads="1"/>
          </p:cNvPicPr>
          <p:nvPr/>
        </p:nvPicPr>
        <p:blipFill>
          <a:blip r:embed="rId3" cstate="email"/>
          <a:srcRect/>
          <a:stretch>
            <a:fillRect/>
          </a:stretch>
        </p:blipFill>
        <p:spPr bwMode="auto">
          <a:xfrm>
            <a:off x="7405464" y="5643578"/>
            <a:ext cx="1667130" cy="885277"/>
          </a:xfrm>
          <a:prstGeom prst="rect">
            <a:avLst/>
          </a:prstGeom>
          <a:noFill/>
          <a:ln w="9525">
            <a:noFill/>
            <a:miter lim="800000"/>
            <a:headEnd/>
            <a:tailEnd/>
          </a:ln>
        </p:spPr>
      </p:pic>
    </p:spTree>
    <p:extLst>
      <p:ext uri="{BB962C8B-B14F-4D97-AF65-F5344CB8AC3E}">
        <p14:creationId xmlns:p14="http://schemas.microsoft.com/office/powerpoint/2010/main" val="29273068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xmlns="" id="{498D3986-C9CE-4356-BFA8-A3472DC52367}"/>
              </a:ext>
            </a:extLst>
          </p:cNvPr>
          <p:cNvSpPr txBox="1">
            <a:spLocks/>
          </p:cNvSpPr>
          <p:nvPr/>
        </p:nvSpPr>
        <p:spPr>
          <a:xfrm>
            <a:off x="2195736" y="711369"/>
            <a:ext cx="6408712" cy="58477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defRPr/>
            </a:pPr>
            <a:r>
              <a:rPr kumimoji="0" lang="en-US" altLang="zh-TW" b="1" kern="0" dirty="0">
                <a:uFill>
                  <a:solidFill>
                    <a:srgbClr val="0070C0"/>
                  </a:solidFill>
                </a:uFill>
                <a:latin typeface="標楷體" panose="03000509000000000000" pitchFamily="65" charset="-120"/>
                <a:ea typeface="標楷體" panose="03000509000000000000" pitchFamily="65" charset="-120"/>
              </a:rPr>
              <a:t>3.</a:t>
            </a:r>
            <a:r>
              <a:rPr kumimoji="0" lang="zh-TW" altLang="en-US" b="1" kern="0" dirty="0">
                <a:uFill>
                  <a:solidFill>
                    <a:srgbClr val="0070C0"/>
                  </a:solidFill>
                </a:uFill>
                <a:latin typeface="標楷體" panose="03000509000000000000" pitchFamily="65" charset="-120"/>
                <a:ea typeface="標楷體" panose="03000509000000000000" pitchFamily="65" charset="-120"/>
              </a:rPr>
              <a:t>營運報告</a:t>
            </a:r>
            <a:r>
              <a:rPr kumimoji="0" lang="en-US" altLang="zh-TW"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rPr>
              <a:t>(Operating Report)</a:t>
            </a:r>
            <a:endParaRPr kumimoji="0" lang="zh-CN" altLang="en-US" b="1" kern="0" dirty="0">
              <a:uFill>
                <a:solidFill>
                  <a:srgbClr val="0070C0"/>
                </a:solidFill>
              </a:u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 name="文字方塊 6">
            <a:extLst>
              <a:ext uri="{FF2B5EF4-FFF2-40B4-BE49-F238E27FC236}">
                <a16:creationId xmlns:a16="http://schemas.microsoft.com/office/drawing/2014/main" xmlns="" id="{A9683ADF-664E-944D-FEDC-E8FF70D0B1B9}"/>
              </a:ext>
            </a:extLst>
          </p:cNvPr>
          <p:cNvSpPr txBox="1"/>
          <p:nvPr/>
        </p:nvSpPr>
        <p:spPr>
          <a:xfrm>
            <a:off x="285720" y="5643578"/>
            <a:ext cx="8501122" cy="923330"/>
          </a:xfrm>
          <a:prstGeom prst="rect">
            <a:avLst/>
          </a:prstGeom>
          <a:noFill/>
        </p:spPr>
        <p:txBody>
          <a:bodyPr wrap="square">
            <a:spAutoFit/>
          </a:bodyPr>
          <a:lstStyle/>
          <a:p>
            <a:r>
              <a:rPr lang="en-US" altLang="zh-TW" sz="1800" dirty="0">
                <a:latin typeface="標楷體" panose="03000509000000000000" pitchFamily="65" charset="-120"/>
                <a:ea typeface="標楷體" panose="03000509000000000000" pitchFamily="65" charset="-120"/>
              </a:rPr>
              <a:t>1</a:t>
            </a:r>
            <a:r>
              <a:rPr lang="en-US" altLang="zh-TW" sz="1800" dirty="0" smtClean="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因中壢及觀音二廠已完全停產，以致營收大幅萎縮。</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2.</a:t>
            </a:r>
            <a:r>
              <a:rPr lang="zh-TW" altLang="en-US" sz="1800" dirty="0" smtClean="0">
                <a:latin typeface="標楷體" panose="03000509000000000000" pitchFamily="65" charset="-120"/>
                <a:ea typeface="標楷體" panose="03000509000000000000" pitchFamily="65" charset="-120"/>
              </a:rPr>
              <a:t>公司積極尋求海內外代工廠代為貼牌生產。</a:t>
            </a:r>
            <a:endParaRPr lang="en-US" altLang="zh-TW" sz="1800" dirty="0" smtClean="0">
              <a:latin typeface="標楷體" panose="03000509000000000000" pitchFamily="65" charset="-120"/>
              <a:ea typeface="標楷體" panose="03000509000000000000" pitchFamily="65" charset="-120"/>
            </a:endParaRPr>
          </a:p>
          <a:p>
            <a:r>
              <a:rPr lang="en-US" altLang="zh-TW" sz="1800" dirty="0" smtClean="0">
                <a:latin typeface="標楷體" panose="03000509000000000000" pitchFamily="65" charset="-120"/>
                <a:ea typeface="標楷體" panose="03000509000000000000" pitchFamily="65" charset="-120"/>
              </a:rPr>
              <a:t>2</a:t>
            </a:r>
            <a:r>
              <a:rPr lang="en-US" altLang="zh-TW" sz="1800" dirty="0">
                <a:latin typeface="標楷體" panose="03000509000000000000" pitchFamily="65" charset="-120"/>
                <a:ea typeface="標楷體" panose="03000509000000000000" pitchFamily="65" charset="-120"/>
              </a:rPr>
              <a:t>.</a:t>
            </a:r>
            <a:r>
              <a:rPr lang="zh-TW" altLang="en-US" sz="1800" dirty="0" smtClean="0">
                <a:latin typeface="標楷體" panose="03000509000000000000" pitchFamily="65" charset="-120"/>
                <a:ea typeface="標楷體" panose="03000509000000000000" pitchFamily="65" charset="-120"/>
              </a:rPr>
              <a:t>營業損失累計前三季損失</a:t>
            </a:r>
            <a:r>
              <a:rPr lang="zh-TW" altLang="en-US" sz="1800" dirty="0">
                <a:latin typeface="標楷體" panose="03000509000000000000" pitchFamily="65" charset="-120"/>
                <a:ea typeface="標楷體" panose="03000509000000000000" pitchFamily="65" charset="-120"/>
              </a:rPr>
              <a:t>約</a:t>
            </a:r>
            <a:r>
              <a:rPr lang="zh-TW" altLang="en-US" sz="1800" dirty="0" smtClean="0">
                <a:latin typeface="標楷體" panose="03000509000000000000" pitchFamily="65" charset="-120"/>
                <a:ea typeface="標楷體" panose="03000509000000000000" pitchFamily="65" charset="-120"/>
              </a:rPr>
              <a:t>新台幣</a:t>
            </a:r>
            <a:r>
              <a:rPr lang="en-US" altLang="zh-TW" sz="1800" dirty="0" smtClean="0">
                <a:latin typeface="標楷體" panose="03000509000000000000" pitchFamily="65" charset="-120"/>
                <a:ea typeface="標楷體" panose="03000509000000000000" pitchFamily="65" charset="-120"/>
              </a:rPr>
              <a:t>9.3</a:t>
            </a:r>
            <a:r>
              <a:rPr lang="zh-TW" altLang="en-US" sz="1800" dirty="0" smtClean="0">
                <a:latin typeface="標楷體" panose="03000509000000000000" pitchFamily="65" charset="-120"/>
                <a:ea typeface="標楷體" panose="03000509000000000000" pitchFamily="65" charset="-120"/>
              </a:rPr>
              <a:t>億。</a:t>
            </a:r>
            <a:endParaRPr lang="zh-TW" altLang="en-US" sz="1800" dirty="0">
              <a:latin typeface="標楷體" panose="03000509000000000000" pitchFamily="65" charset="-120"/>
              <a:ea typeface="標楷體" panose="03000509000000000000" pitchFamily="65" charset="-120"/>
            </a:endParaRPr>
          </a:p>
        </p:txBody>
      </p:sp>
      <p:pic>
        <p:nvPicPr>
          <p:cNvPr id="1026" name="Picture 2"/>
          <p:cNvPicPr>
            <a:picLocks noChangeAspect="1" noChangeArrowheads="1"/>
          </p:cNvPicPr>
          <p:nvPr/>
        </p:nvPicPr>
        <p:blipFill>
          <a:blip r:embed="rId3"/>
          <a:srcRect/>
          <a:stretch>
            <a:fillRect/>
          </a:stretch>
        </p:blipFill>
        <p:spPr bwMode="auto">
          <a:xfrm>
            <a:off x="142844" y="1563688"/>
            <a:ext cx="8858312" cy="3733800"/>
          </a:xfrm>
          <a:prstGeom prst="rect">
            <a:avLst/>
          </a:prstGeom>
          <a:noFill/>
          <a:ln w="9525">
            <a:noFill/>
            <a:miter lim="800000"/>
            <a:headEnd/>
            <a:tailEnd/>
          </a:ln>
          <a:effectLst/>
        </p:spPr>
      </p:pic>
    </p:spTree>
    <p:extLst>
      <p:ext uri="{BB962C8B-B14F-4D97-AF65-F5344CB8AC3E}">
        <p14:creationId xmlns:p14="http://schemas.microsoft.com/office/powerpoint/2010/main" val="3709346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xmlns="" id="{891A2DC1-4E00-458C-BD67-8A4AF9E48C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4" y="0"/>
            <a:ext cx="9144000" cy="6858000"/>
          </a:xfrm>
          <a:prstGeom prst="rect">
            <a:avLst/>
          </a:prstGeom>
        </p:spPr>
      </p:pic>
      <p:sp>
        <p:nvSpPr>
          <p:cNvPr id="46083" name="Rectangle 18"/>
          <p:cNvSpPr>
            <a:spLocks noChangeArrowheads="1"/>
          </p:cNvSpPr>
          <p:nvPr/>
        </p:nvSpPr>
        <p:spPr bwMode="auto">
          <a:xfrm>
            <a:off x="1655170" y="876746"/>
            <a:ext cx="7488830" cy="563332"/>
          </a:xfrm>
          <a:prstGeom prst="rect">
            <a:avLst/>
          </a:prstGeom>
          <a:noFill/>
          <a:ln w="9525">
            <a:noFill/>
            <a:miter lim="800000"/>
            <a:headEnd/>
            <a:tailEnd/>
          </a:ln>
        </p:spPr>
        <p:txBody>
          <a:bodyPr/>
          <a:lstStyle/>
          <a:p>
            <a:r>
              <a:rPr lang="zh-TW" altLang="en-US" b="1" dirty="0">
                <a:latin typeface="標楷體" panose="03000509000000000000" pitchFamily="65" charset="-120"/>
                <a:ea typeface="標楷體" panose="03000509000000000000" pitchFamily="65" charset="-120"/>
                <a:cs typeface="Arial" panose="020B0604020202020204" pitchFamily="34" charset="0"/>
              </a:rPr>
              <a:t>合併綜合損益表</a:t>
            </a:r>
            <a:r>
              <a:rPr lang="en-US" altLang="zh-TW" b="1" dirty="0">
                <a:ea typeface="標楷體" pitchFamily="65" charset="-120"/>
                <a:cs typeface="Times New Roman" panose="02020603050405020304" pitchFamily="18" charset="0"/>
              </a:rPr>
              <a:t>(</a:t>
            </a:r>
            <a:r>
              <a:rPr lang="en-US" altLang="zh-TW" sz="2000" b="1" dirty="0">
                <a:ea typeface="標楷體" pitchFamily="65" charset="-120"/>
                <a:cs typeface="Times New Roman" panose="02020603050405020304" pitchFamily="18" charset="0"/>
              </a:rPr>
              <a:t>S</a:t>
            </a:r>
            <a:r>
              <a:rPr lang="en-US" altLang="zh-TW" b="1" dirty="0">
                <a:ea typeface="標楷體" pitchFamily="65" charset="-120"/>
                <a:cs typeface="Times New Roman" panose="02020603050405020304" pitchFamily="18" charset="0"/>
              </a:rPr>
              <a:t>tatements of Comprehensive Income)</a:t>
            </a:r>
          </a:p>
          <a:p>
            <a:endParaRPr lang="en-US" altLang="zh-TW" sz="3200" b="1" dirty="0">
              <a:solidFill>
                <a:schemeClr val="tx2"/>
              </a:solidFill>
              <a:latin typeface="Arial" panose="020B0604020202020204" pitchFamily="34" charset="0"/>
              <a:ea typeface="微軟正黑體" panose="020B0604030504040204" pitchFamily="34" charset="-120"/>
              <a:cs typeface="Arial" panose="020B0604020202020204" pitchFamily="34" charset="0"/>
            </a:endParaRPr>
          </a:p>
          <a:p>
            <a:endParaRPr lang="en-US" altLang="zh-TW" b="1" dirty="0">
              <a:latin typeface="標楷體" panose="03000509000000000000" pitchFamily="65" charset="-120"/>
              <a:ea typeface="標楷體" panose="03000509000000000000" pitchFamily="65" charset="-120"/>
              <a:cs typeface="Arial" panose="020B0604020202020204" pitchFamily="34" charset="0"/>
            </a:endParaRPr>
          </a:p>
          <a:p>
            <a:endParaRPr lang="en-US" altLang="zh-TW" sz="1400" dirty="0">
              <a:solidFill>
                <a:schemeClr val="tx2"/>
              </a:solidFill>
              <a:latin typeface="Arial" pitchFamily="34" charset="0"/>
              <a:cs typeface="Arial" pitchFamily="34" charset="0"/>
            </a:endParaRPr>
          </a:p>
        </p:txBody>
      </p:sp>
      <p:sp>
        <p:nvSpPr>
          <p:cNvPr id="10" name="投影片編號版面配置區 9"/>
          <p:cNvSpPr>
            <a:spLocks noGrp="1"/>
          </p:cNvSpPr>
          <p:nvPr>
            <p:ph type="sldNum" sz="quarter" idx="12"/>
          </p:nvPr>
        </p:nvSpPr>
        <p:spPr/>
        <p:txBody>
          <a:bodyPr/>
          <a:lstStyle/>
          <a:p>
            <a:fld id="{170ADD11-4055-44D3-AD09-D611CD509B89}" type="slidenum">
              <a:rPr kumimoji="0" lang="en-US" smtClean="0"/>
              <a:pPr/>
              <a:t>8</a:t>
            </a:fld>
            <a:endParaRPr kumimoji="0" lang="zh-CN" altLang="en-US"/>
          </a:p>
        </p:txBody>
      </p:sp>
      <p:graphicFrame>
        <p:nvGraphicFramePr>
          <p:cNvPr id="6" name="表格 5"/>
          <p:cNvGraphicFramePr>
            <a:graphicFrameLocks noGrp="1"/>
          </p:cNvGraphicFramePr>
          <p:nvPr/>
        </p:nvGraphicFramePr>
        <p:xfrm>
          <a:off x="1643042" y="1500174"/>
          <a:ext cx="7143796" cy="5165815"/>
        </p:xfrm>
        <a:graphic>
          <a:graphicData uri="http://schemas.openxmlformats.org/drawingml/2006/table">
            <a:tbl>
              <a:tblPr/>
              <a:tblGrid>
                <a:gridCol w="1433648"/>
                <a:gridCol w="781989"/>
                <a:gridCol w="602783"/>
                <a:gridCol w="830863"/>
                <a:gridCol w="610929"/>
                <a:gridCol w="830863"/>
                <a:gridCol w="610929"/>
                <a:gridCol w="830863"/>
                <a:gridCol w="610929"/>
              </a:tblGrid>
              <a:tr h="364129">
                <a:tc>
                  <a:txBody>
                    <a:bodyPr/>
                    <a:lstStyle/>
                    <a:p>
                      <a:pPr algn="l" fontAlgn="ctr"/>
                      <a:endParaRPr lang="zh-TW" altLang="en-US" sz="1200" b="0" i="0" u="none" strike="noStrike" dirty="0">
                        <a:solidFill>
                          <a:srgbClr val="000000"/>
                        </a:solidFill>
                        <a:latin typeface="Times New Roman"/>
                      </a:endParaRPr>
                    </a:p>
                  </a:txBody>
                  <a:tcPr marL="3475" marR="3475" marT="3475"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a:noFill/>
                    </a:lnB>
                  </a:tcPr>
                </a:tc>
                <a:tc>
                  <a:txBody>
                    <a:bodyPr/>
                    <a:lstStyle/>
                    <a:p>
                      <a:pPr algn="r"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a:noFill/>
                    </a:lnB>
                  </a:tcPr>
                </a:tc>
                <a:tc>
                  <a:txBody>
                    <a:bodyPr/>
                    <a:lstStyle/>
                    <a:p>
                      <a:pPr algn="l" fontAlgn="ctr"/>
                      <a:endParaRPr lang="zh-TW" altLang="en-US" sz="1200" b="0" i="0" u="none" strike="noStrike">
                        <a:solidFill>
                          <a:srgbClr val="000000"/>
                        </a:solidFill>
                        <a:latin typeface="Arial"/>
                      </a:endParaRPr>
                    </a:p>
                  </a:txBody>
                  <a:tcPr marL="3475" marR="3475" marT="3475" marB="0" anchor="ctr">
                    <a:lnL>
                      <a:noFill/>
                    </a:lnL>
                    <a:lnR>
                      <a:noFill/>
                    </a:lnR>
                    <a:lnT>
                      <a:noFill/>
                    </a:lnT>
                    <a:lnB>
                      <a:noFill/>
                    </a:lnB>
                  </a:tcPr>
                </a:tc>
                <a:tc>
                  <a:txBody>
                    <a:bodyPr/>
                    <a:lstStyle/>
                    <a:p>
                      <a:pPr algn="r"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a:noFill/>
                    </a:lnB>
                  </a:tcPr>
                </a:tc>
                <a:tc>
                  <a:txBody>
                    <a:bodyPr/>
                    <a:lstStyle/>
                    <a:p>
                      <a:pPr algn="l" fontAlgn="ctr"/>
                      <a:endParaRPr lang="zh-TW" altLang="en-US" sz="1200" b="0" i="0" u="none" strike="noStrike">
                        <a:solidFill>
                          <a:srgbClr val="000000"/>
                        </a:solidFill>
                        <a:latin typeface="Arial"/>
                      </a:endParaRPr>
                    </a:p>
                  </a:txBody>
                  <a:tcPr marL="3475" marR="3475" marT="3475" marB="0" anchor="ctr">
                    <a:lnL>
                      <a:noFill/>
                    </a:lnL>
                    <a:lnR>
                      <a:noFill/>
                    </a:lnR>
                    <a:lnT>
                      <a:noFill/>
                    </a:lnT>
                    <a:lnB>
                      <a:noFill/>
                    </a:lnB>
                  </a:tcPr>
                </a:tc>
                <a:tc>
                  <a:txBody>
                    <a:bodyPr/>
                    <a:lstStyle/>
                    <a:p>
                      <a:pPr algn="r" fontAlgn="ctr"/>
                      <a:r>
                        <a:rPr lang="en-US" sz="1200" b="0" i="0" u="none" strike="noStrike">
                          <a:solidFill>
                            <a:srgbClr val="000000"/>
                          </a:solidFill>
                          <a:latin typeface="Times New Roman"/>
                        </a:rPr>
                        <a:t>Unit:NT$million</a:t>
                      </a:r>
                    </a:p>
                  </a:txBody>
                  <a:tcPr marL="3475" marR="3475" marT="3475" marB="0" anchor="ctr">
                    <a:lnL>
                      <a:noFill/>
                    </a:lnL>
                    <a:lnR>
                      <a:noFill/>
                    </a:lnR>
                    <a:lnT>
                      <a:noFill/>
                    </a:lnT>
                    <a:lnB>
                      <a:noFill/>
                    </a:lnB>
                  </a:tcPr>
                </a:tc>
              </a:tr>
              <a:tr h="183778">
                <a:tc>
                  <a:txBody>
                    <a:bodyPr/>
                    <a:lstStyle/>
                    <a:p>
                      <a:pPr algn="l" fontAlgn="ctr"/>
                      <a:r>
                        <a:rPr lang="zh-TW" altLang="en-US" sz="1200" b="0" i="0" u="none" strike="noStrike">
                          <a:solidFill>
                            <a:srgbClr val="000000"/>
                          </a:solidFill>
                          <a:latin typeface="Times New Roman"/>
                        </a:rPr>
                        <a:t>　</a:t>
                      </a:r>
                    </a:p>
                  </a:txBody>
                  <a:tcPr marL="3475" marR="3475" marT="3475" marB="0" anchor="ctr">
                    <a:lnL>
                      <a:noFill/>
                    </a:lnL>
                    <a:lnR>
                      <a:noFill/>
                    </a:lnR>
                    <a:lnT>
                      <a:noFill/>
                    </a:lnT>
                    <a:lnB>
                      <a:noFill/>
                    </a:lnB>
                    <a:solidFill>
                      <a:srgbClr val="70AD47"/>
                    </a:solidFill>
                  </a:tcPr>
                </a:tc>
                <a:tc>
                  <a:txBody>
                    <a:bodyPr/>
                    <a:lstStyle/>
                    <a:p>
                      <a:pPr algn="ctr" fontAlgn="ctr"/>
                      <a:r>
                        <a:rPr lang="en-US" sz="1200" b="0" i="0" u="none" strike="noStrike">
                          <a:solidFill>
                            <a:srgbClr val="000000"/>
                          </a:solidFill>
                          <a:latin typeface="Times New Roman"/>
                        </a:rPr>
                        <a:t>2023 Q3</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2022</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2021</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2020</a:t>
                      </a:r>
                    </a:p>
                  </a:txBody>
                  <a:tcPr marL="3475" marR="3475" marT="3475"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a:noFill/>
                    </a:lnB>
                    <a:solidFill>
                      <a:srgbClr val="70AD47"/>
                    </a:solidFill>
                  </a:tcPr>
                </a:tc>
              </a:tr>
              <a:tr h="364129">
                <a:tc>
                  <a:txBody>
                    <a:bodyPr/>
                    <a:lstStyle/>
                    <a:p>
                      <a:pPr algn="l" fontAlgn="ctr"/>
                      <a:r>
                        <a:rPr lang="zh-TW" altLang="en-US" sz="1200" b="0" i="0" u="none" strike="noStrike" dirty="0">
                          <a:solidFill>
                            <a:srgbClr val="000000"/>
                          </a:solidFill>
                          <a:latin typeface="標楷體"/>
                        </a:rPr>
                        <a:t>營業收入</a:t>
                      </a:r>
                      <a:r>
                        <a:rPr lang="zh-TW" altLang="en-US" sz="1200" b="0" i="0" u="none" strike="noStrike" dirty="0">
                          <a:solidFill>
                            <a:srgbClr val="000000"/>
                          </a:solidFill>
                          <a:latin typeface="Times New Roman"/>
                        </a:rPr>
                        <a:t>                                                       </a:t>
                      </a:r>
                      <a:r>
                        <a:rPr lang="en-US" sz="1200" b="0" i="0" u="none" strike="noStrike" dirty="0">
                          <a:solidFill>
                            <a:srgbClr val="000000"/>
                          </a:solidFill>
                          <a:latin typeface="Times New Roman"/>
                        </a:rPr>
                        <a:t>net revenues</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434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100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1,616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100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1,561 </a:t>
                      </a:r>
                    </a:p>
                  </a:txBody>
                  <a:tcPr marL="3475" marR="3475" marT="3475"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Times New Roman"/>
                        </a:rPr>
                        <a:t>100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5,705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100 </a:t>
                      </a:r>
                    </a:p>
                  </a:txBody>
                  <a:tcPr marL="3475" marR="3475" marT="3475" marB="0" anchor="ctr">
                    <a:lnL>
                      <a:noFill/>
                    </a:lnL>
                    <a:lnR>
                      <a:noFill/>
                    </a:lnR>
                    <a:lnT>
                      <a:noFill/>
                    </a:lnT>
                    <a:lnB>
                      <a:noFill/>
                    </a:lnB>
                  </a:tcPr>
                </a:tc>
              </a:tr>
              <a:tr h="364129">
                <a:tc>
                  <a:txBody>
                    <a:bodyPr/>
                    <a:lstStyle/>
                    <a:p>
                      <a:pPr algn="l" fontAlgn="ctr"/>
                      <a:r>
                        <a:rPr lang="zh-TW" altLang="en-US" sz="1200" b="0" i="0" u="none" strike="noStrike" dirty="0">
                          <a:solidFill>
                            <a:srgbClr val="000000"/>
                          </a:solidFill>
                          <a:latin typeface="標楷體"/>
                        </a:rPr>
                        <a:t>營業成本</a:t>
                      </a:r>
                      <a:r>
                        <a:rPr lang="zh-TW" altLang="en-US" sz="1200" b="0" i="0" u="none" strike="noStrike" dirty="0">
                          <a:solidFill>
                            <a:srgbClr val="000000"/>
                          </a:solidFill>
                          <a:latin typeface="Times New Roman"/>
                        </a:rPr>
                        <a:t>                                                          </a:t>
                      </a:r>
                      <a:r>
                        <a:rPr lang="en-US" sz="1200" b="0" i="0" u="none" strike="noStrike" dirty="0">
                          <a:solidFill>
                            <a:srgbClr val="000000"/>
                          </a:solidFill>
                          <a:latin typeface="Times New Roman"/>
                        </a:rPr>
                        <a:t>cost of good sold</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(650)</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(150)</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Times New Roman"/>
                        </a:rPr>
                        <a:t>(1,647)</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(102)</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(2,296)</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(147)</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(4,403)</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(77)</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r>
              <a:tr h="364129">
                <a:tc>
                  <a:txBody>
                    <a:bodyPr/>
                    <a:lstStyle/>
                    <a:p>
                      <a:pPr algn="l" fontAlgn="ctr"/>
                      <a:r>
                        <a:rPr lang="zh-TW" altLang="en-US" sz="1200" b="1" i="0" u="none" strike="noStrike">
                          <a:solidFill>
                            <a:srgbClr val="000000"/>
                          </a:solidFill>
                          <a:latin typeface="標楷體"/>
                        </a:rPr>
                        <a:t>營業毛利</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gross profit</a:t>
                      </a:r>
                    </a:p>
                  </a:txBody>
                  <a:tcPr marL="3475" marR="3475" marT="3475"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(216)</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(50)</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(31)</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(735)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(47)</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1,302 </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23 </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364129">
                <a:tc>
                  <a:txBody>
                    <a:bodyPr/>
                    <a:lstStyle/>
                    <a:p>
                      <a:pPr algn="l" fontAlgn="ctr"/>
                      <a:r>
                        <a:rPr lang="zh-TW" altLang="en-US" sz="1200" b="0" i="0" u="none" strike="noStrike">
                          <a:solidFill>
                            <a:srgbClr val="000000"/>
                          </a:solidFill>
                          <a:latin typeface="標楷體"/>
                        </a:rPr>
                        <a:t>營業費用</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operating expenses</a:t>
                      </a:r>
                    </a:p>
                  </a:txBody>
                  <a:tcPr marL="3475" marR="3475" marT="3475"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Times New Roman"/>
                        </a:rPr>
                        <a:t>(722)</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(167)</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(698)</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(43)</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(1,113)</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(71)</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(1,055)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(18)</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129">
                <a:tc>
                  <a:txBody>
                    <a:bodyPr/>
                    <a:lstStyle/>
                    <a:p>
                      <a:pPr algn="l" fontAlgn="ctr"/>
                      <a:r>
                        <a:rPr lang="zh-TW" altLang="en-US" sz="1200" b="1" i="0" u="none" strike="noStrike">
                          <a:solidFill>
                            <a:srgbClr val="000000"/>
                          </a:solidFill>
                          <a:latin typeface="標楷體"/>
                        </a:rPr>
                        <a:t>營業利益</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operating profit</a:t>
                      </a:r>
                    </a:p>
                  </a:txBody>
                  <a:tcPr marL="3475" marR="3475" marT="3475"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(938)</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(217)</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(729)</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(45)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(1,848)</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(118)</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247 </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5 </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E0B2"/>
                    </a:solidFill>
                  </a:tcPr>
                </a:tc>
              </a:tr>
              <a:tr h="544480">
                <a:tc>
                  <a:txBody>
                    <a:bodyPr/>
                    <a:lstStyle/>
                    <a:p>
                      <a:pPr algn="l" fontAlgn="ctr"/>
                      <a:r>
                        <a:rPr lang="zh-TW" altLang="en-US" sz="1200" b="0" i="0" u="none" strike="noStrike">
                          <a:solidFill>
                            <a:srgbClr val="000000"/>
                          </a:solidFill>
                          <a:latin typeface="標楷體"/>
                        </a:rPr>
                        <a:t>營業外收支</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non-operating gain&amp;loss</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(65)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(625)</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(39)</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(453)</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(29)</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(104)</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(2)</a:t>
                      </a:r>
                    </a:p>
                  </a:txBody>
                  <a:tcPr marL="3475" marR="3475" marT="347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4129">
                <a:tc>
                  <a:txBody>
                    <a:bodyPr/>
                    <a:lstStyle/>
                    <a:p>
                      <a:pPr algn="l" fontAlgn="ctr"/>
                      <a:r>
                        <a:rPr lang="zh-TW" altLang="en-US" sz="1200" b="1" i="0" u="none" strike="noStrike">
                          <a:solidFill>
                            <a:srgbClr val="000000"/>
                          </a:solidFill>
                          <a:latin typeface="標楷體"/>
                        </a:rPr>
                        <a:t>稅前淨利</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income before tax</a:t>
                      </a:r>
                    </a:p>
                  </a:txBody>
                  <a:tcPr marL="3475" marR="3475" marT="3475"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(1,003)</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(232)</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(1,354)</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(84)</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(2,301)</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(147)</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143 </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c>
                  <a:txBody>
                    <a:bodyPr/>
                    <a:lstStyle/>
                    <a:p>
                      <a:pPr algn="r" fontAlgn="ctr"/>
                      <a:r>
                        <a:rPr lang="en-US" altLang="zh-TW" sz="1200" b="1" i="0" u="none" strike="noStrike">
                          <a:solidFill>
                            <a:srgbClr val="000000"/>
                          </a:solidFill>
                          <a:latin typeface="Times New Roman"/>
                        </a:rPr>
                        <a:t>3 </a:t>
                      </a:r>
                    </a:p>
                  </a:txBody>
                  <a:tcPr marL="3475" marR="3475" marT="3475" marB="0" anchor="ctr">
                    <a:lnL>
                      <a:noFill/>
                    </a:lnL>
                    <a:lnR>
                      <a:noFill/>
                    </a:lnR>
                    <a:lnT w="6350" cap="flat" cmpd="sng" algn="ctr">
                      <a:solidFill>
                        <a:srgbClr val="000000"/>
                      </a:solidFill>
                      <a:prstDash val="solid"/>
                      <a:round/>
                      <a:headEnd type="none" w="med" len="med"/>
                      <a:tailEnd type="none" w="med" len="med"/>
                    </a:lnT>
                    <a:lnB>
                      <a:noFill/>
                    </a:lnB>
                    <a:solidFill>
                      <a:srgbClr val="C5E0B2"/>
                    </a:solidFill>
                  </a:tcPr>
                </a:tc>
              </a:tr>
              <a:tr h="364129">
                <a:tc>
                  <a:txBody>
                    <a:bodyPr/>
                    <a:lstStyle/>
                    <a:p>
                      <a:pPr algn="l" fontAlgn="ctr"/>
                      <a:r>
                        <a:rPr lang="zh-TW" altLang="en-US" sz="1200" b="0" i="0" u="none" strike="noStrike">
                          <a:solidFill>
                            <a:srgbClr val="000000"/>
                          </a:solidFill>
                          <a:latin typeface="標楷體"/>
                        </a:rPr>
                        <a:t>所得稅</a:t>
                      </a:r>
                      <a:r>
                        <a:rPr lang="en-US" altLang="zh-TW" sz="1200" b="0" i="0" u="none" strike="noStrike">
                          <a:solidFill>
                            <a:srgbClr val="000000"/>
                          </a:solidFill>
                          <a:latin typeface="Times New Roman"/>
                        </a:rPr>
                        <a:t>(</a:t>
                      </a:r>
                      <a:r>
                        <a:rPr lang="zh-TW" altLang="en-US" sz="1200" b="0" i="0" u="none" strike="noStrike">
                          <a:solidFill>
                            <a:srgbClr val="000000"/>
                          </a:solidFill>
                          <a:latin typeface="標楷體"/>
                        </a:rPr>
                        <a:t>費用</a:t>
                      </a:r>
                      <a:r>
                        <a:rPr lang="en-US" altLang="zh-TW" sz="1200" b="0" i="0" u="none" strike="noStrike">
                          <a:solidFill>
                            <a:srgbClr val="000000"/>
                          </a:solidFill>
                          <a:latin typeface="Times New Roman"/>
                        </a:rPr>
                        <a:t>)</a:t>
                      </a:r>
                      <a:r>
                        <a:rPr lang="zh-TW" altLang="en-US" sz="1200" b="0" i="0" u="none" strike="noStrike">
                          <a:solidFill>
                            <a:srgbClr val="000000"/>
                          </a:solidFill>
                          <a:latin typeface="標楷體"/>
                        </a:rPr>
                        <a:t>利益</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income tax</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(0)</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(2)</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(49)</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(3)</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(31)</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a:t>
                      </a:r>
                    </a:p>
                  </a:txBody>
                  <a:tcPr marL="3475" marR="3475" marT="3475" marB="0" anchor="ctr">
                    <a:lnL>
                      <a:noFill/>
                    </a:lnL>
                    <a:lnR>
                      <a:noFill/>
                    </a:lnR>
                    <a:lnT>
                      <a:noFill/>
                    </a:lnT>
                    <a:lnB>
                      <a:noFill/>
                    </a:lnB>
                  </a:tcPr>
                </a:tc>
              </a:tr>
              <a:tr h="724831">
                <a:tc>
                  <a:txBody>
                    <a:bodyPr/>
                    <a:lstStyle/>
                    <a:p>
                      <a:pPr algn="l" fontAlgn="ctr"/>
                      <a:r>
                        <a:rPr lang="zh-TW" altLang="en-US" sz="1200" b="0" i="0" u="none" strike="noStrike">
                          <a:solidFill>
                            <a:srgbClr val="000000"/>
                          </a:solidFill>
                          <a:latin typeface="標楷體"/>
                        </a:rPr>
                        <a:t>停業單位損益</a:t>
                      </a:r>
                      <a:r>
                        <a:rPr lang="en-US" altLang="zh-TW" sz="1200" b="0" i="0" u="none" strike="noStrike">
                          <a:solidFill>
                            <a:srgbClr val="000000"/>
                          </a:solidFill>
                          <a:latin typeface="標楷體"/>
                        </a:rPr>
                        <a:t>(</a:t>
                      </a:r>
                      <a:r>
                        <a:rPr lang="zh-TW" altLang="en-US" sz="1200" b="0" i="0" u="none" strike="noStrike">
                          <a:solidFill>
                            <a:srgbClr val="000000"/>
                          </a:solidFill>
                          <a:latin typeface="標楷體"/>
                        </a:rPr>
                        <a:t>稅後</a:t>
                      </a:r>
                      <a:r>
                        <a:rPr lang="en-US" altLang="zh-TW" sz="1200" b="0" i="0" u="none" strike="noStrike">
                          <a:solidFill>
                            <a:srgbClr val="000000"/>
                          </a:solidFill>
                          <a:latin typeface="標楷體"/>
                        </a:rPr>
                        <a:t>)</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Profit (loss) from discontinued operations, net of tax   </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a:t>
                      </a:r>
                    </a:p>
                  </a:txBody>
                  <a:tcPr marL="3475" marR="3475" marT="3475" marB="0" anchor="ctr">
                    <a:lnL>
                      <a:noFill/>
                    </a:lnL>
                    <a:lnR>
                      <a:noFill/>
                    </a:lnR>
                    <a:lnT>
                      <a:noFill/>
                    </a:lnT>
                    <a:lnB w="6350" cap="flat" cmpd="sng" algn="ctr">
                      <a:solidFill>
                        <a:srgbClr val="000000"/>
                      </a:solidFill>
                      <a:prstDash val="solid"/>
                      <a:round/>
                      <a:headEnd type="none" w="med" len="med"/>
                      <a:tailEnd type="none" w="med" len="med"/>
                    </a:lnB>
                  </a:tcPr>
                </a:tc>
              </a:tr>
              <a:tr h="364129">
                <a:tc>
                  <a:txBody>
                    <a:bodyPr/>
                    <a:lstStyle/>
                    <a:p>
                      <a:pPr algn="l" fontAlgn="ctr"/>
                      <a:r>
                        <a:rPr lang="zh-TW" altLang="en-US" sz="1200" b="1" i="0" u="none" strike="noStrike">
                          <a:solidFill>
                            <a:srgbClr val="000000"/>
                          </a:solidFill>
                          <a:latin typeface="標楷體"/>
                        </a:rPr>
                        <a:t>本期淨損</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net income after tax</a:t>
                      </a:r>
                    </a:p>
                  </a:txBody>
                  <a:tcPr marL="3475" marR="3475" marT="3475"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(1,004)</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(232)</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(1,356)</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(84)</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(2,350)</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(150)</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112 </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2 </a:t>
                      </a:r>
                    </a:p>
                  </a:txBody>
                  <a:tcPr marL="3475" marR="3475" marT="3475"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r>
              <a:tr h="364129">
                <a:tc>
                  <a:txBody>
                    <a:bodyPr/>
                    <a:lstStyle/>
                    <a:p>
                      <a:pPr algn="l" fontAlgn="ctr"/>
                      <a:r>
                        <a:rPr lang="zh-TW" altLang="en-US" sz="1200" b="0" i="0" u="none" strike="noStrike">
                          <a:solidFill>
                            <a:srgbClr val="000000"/>
                          </a:solidFill>
                          <a:latin typeface="標楷體"/>
                        </a:rPr>
                        <a:t>每股盈餘</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EPS</a:t>
                      </a:r>
                    </a:p>
                  </a:txBody>
                  <a:tcPr marL="3475" marR="3475" marT="3475"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(2.18)</a:t>
                      </a: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(2.95)</a:t>
                      </a: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(5.11)</a:t>
                      </a: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a:solidFill>
                          <a:srgbClr val="000000"/>
                        </a:solidFill>
                        <a:latin typeface="Times New Roman"/>
                      </a:endParaRP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0.24 </a:t>
                      </a: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l" fontAlgn="ctr"/>
                      <a:endParaRPr lang="zh-TW" altLang="en-US" sz="1200" b="0" i="0" u="none" strike="noStrike" dirty="0">
                        <a:solidFill>
                          <a:srgbClr val="000000"/>
                        </a:solidFill>
                        <a:latin typeface="Times New Roman"/>
                      </a:endParaRPr>
                    </a:p>
                  </a:txBody>
                  <a:tcPr marL="3475" marR="3475" marT="3475" marB="0" anchor="ctr">
                    <a:lnL>
                      <a:noFill/>
                    </a:lnL>
                    <a:lnR>
                      <a:noFill/>
                    </a:lnR>
                    <a:lnT w="25400" cap="flat" cmpd="dbl"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8287357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a:extLst>
              <a:ext uri="{FF2B5EF4-FFF2-40B4-BE49-F238E27FC236}">
                <a16:creationId xmlns:a16="http://schemas.microsoft.com/office/drawing/2014/main" xmlns="" id="{3E6DF077-585C-4A74-9934-086BFBB3B4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42900"/>
            <a:ext cx="9144000" cy="6143668"/>
          </a:xfrm>
          <a:prstGeom prst="rect">
            <a:avLst/>
          </a:prstGeom>
        </p:spPr>
      </p:pic>
      <p:sp>
        <p:nvSpPr>
          <p:cNvPr id="46083" name="Rectangle 18"/>
          <p:cNvSpPr>
            <a:spLocks noChangeArrowheads="1"/>
          </p:cNvSpPr>
          <p:nvPr/>
        </p:nvSpPr>
        <p:spPr bwMode="auto">
          <a:xfrm>
            <a:off x="3000364" y="71414"/>
            <a:ext cx="4500594" cy="642942"/>
          </a:xfrm>
          <a:prstGeom prst="rect">
            <a:avLst/>
          </a:prstGeom>
          <a:noFill/>
          <a:ln w="9525">
            <a:noFill/>
            <a:miter lim="800000"/>
            <a:headEnd/>
            <a:tailEnd/>
          </a:ln>
        </p:spPr>
        <p:txBody>
          <a:bodyPr/>
          <a:lstStyle/>
          <a:p>
            <a:r>
              <a:rPr lang="zh-TW" altLang="en-US" b="1" dirty="0">
                <a:latin typeface="標楷體" panose="03000509000000000000" pitchFamily="65" charset="-120"/>
                <a:ea typeface="標楷體" panose="03000509000000000000" pitchFamily="65" charset="-120"/>
                <a:cs typeface="Arial" panose="020B0604020202020204" pitchFamily="34" charset="0"/>
              </a:rPr>
              <a:t>合併資產負債表</a:t>
            </a:r>
            <a:r>
              <a:rPr lang="en-US" altLang="zh-TW" sz="2000" b="1" dirty="0">
                <a:latin typeface="標楷體" pitchFamily="65" charset="-120"/>
                <a:ea typeface="標楷體" pitchFamily="65" charset="-120"/>
                <a:cs typeface="Arial" panose="020B0604020202020204" pitchFamily="34" charset="0"/>
              </a:rPr>
              <a:t>(Balance Sheet )</a:t>
            </a:r>
            <a:endParaRPr lang="en-US" altLang="zh-TW" sz="2000" dirty="0">
              <a:solidFill>
                <a:schemeClr val="tx2"/>
              </a:solidFill>
              <a:latin typeface="標楷體" pitchFamily="65" charset="-120"/>
              <a:ea typeface="標楷體" pitchFamily="65" charset="-120"/>
              <a:cs typeface="Arial" panose="020B0604020202020204" pitchFamily="34" charset="0"/>
            </a:endParaRPr>
          </a:p>
        </p:txBody>
      </p:sp>
      <p:sp>
        <p:nvSpPr>
          <p:cNvPr id="10" name="投影片編號版面配置區 9"/>
          <p:cNvSpPr>
            <a:spLocks noGrp="1"/>
          </p:cNvSpPr>
          <p:nvPr>
            <p:ph type="sldNum" sz="quarter" idx="12"/>
          </p:nvPr>
        </p:nvSpPr>
        <p:spPr/>
        <p:txBody>
          <a:bodyPr/>
          <a:lstStyle/>
          <a:p>
            <a:fld id="{170ADD11-4055-44D3-AD09-D611CD509B89}" type="slidenum">
              <a:rPr kumimoji="0" lang="en-US" smtClean="0"/>
              <a:pPr/>
              <a:t>9</a:t>
            </a:fld>
            <a:endParaRPr kumimoji="0" lang="zh-CN" altLang="en-US"/>
          </a:p>
        </p:txBody>
      </p:sp>
      <p:graphicFrame>
        <p:nvGraphicFramePr>
          <p:cNvPr id="7" name="表格 6"/>
          <p:cNvGraphicFramePr>
            <a:graphicFrameLocks noGrp="1"/>
          </p:cNvGraphicFramePr>
          <p:nvPr/>
        </p:nvGraphicFramePr>
        <p:xfrm>
          <a:off x="1714480" y="785794"/>
          <a:ext cx="7072359" cy="4929223"/>
        </p:xfrm>
        <a:graphic>
          <a:graphicData uri="http://schemas.openxmlformats.org/drawingml/2006/table">
            <a:tbl>
              <a:tblPr/>
              <a:tblGrid>
                <a:gridCol w="2148701"/>
                <a:gridCol w="896192"/>
                <a:gridCol w="896192"/>
                <a:gridCol w="896192"/>
                <a:gridCol w="896192"/>
                <a:gridCol w="1338890"/>
              </a:tblGrid>
              <a:tr h="222299">
                <a:tc>
                  <a:txBody>
                    <a:bodyPr/>
                    <a:lstStyle/>
                    <a:p>
                      <a:pPr algn="l" fontAlgn="ctr"/>
                      <a:endParaRPr lang="zh-TW" altLang="en-US" sz="1200" b="0" i="0" u="none" strike="noStrike" dirty="0">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l" fontAlgn="ctr"/>
                      <a:endParaRPr lang="zh-TW" altLang="en-US" sz="1200" b="0" i="0" u="none" strike="noStrike">
                        <a:solidFill>
                          <a:srgbClr val="000000"/>
                        </a:solidFill>
                        <a:latin typeface="Times New Roman"/>
                      </a:endParaRPr>
                    </a:p>
                  </a:txBody>
                  <a:tcPr marL="4364" marR="4364" marT="4364" marB="0" anchor="ctr">
                    <a:lnL>
                      <a:noFill/>
                    </a:lnL>
                    <a:lnR>
                      <a:noFill/>
                    </a:lnR>
                    <a:lnT>
                      <a:noFill/>
                    </a:lnT>
                    <a:lnB>
                      <a:noFill/>
                    </a:lnB>
                  </a:tcPr>
                </a:tc>
                <a:tc>
                  <a:txBody>
                    <a:bodyPr/>
                    <a:lstStyle/>
                    <a:p>
                      <a:pPr algn="r" fontAlgn="ctr"/>
                      <a:r>
                        <a:rPr lang="en-US" sz="1200" b="0" i="0" u="none" strike="noStrike">
                          <a:solidFill>
                            <a:srgbClr val="000000"/>
                          </a:solidFill>
                          <a:latin typeface="Times New Roman"/>
                        </a:rPr>
                        <a:t>Unit : NT$million</a:t>
                      </a:r>
                    </a:p>
                  </a:txBody>
                  <a:tcPr marL="4364" marR="4364" marT="4364" marB="0" anchor="ctr">
                    <a:lnL>
                      <a:noFill/>
                    </a:lnL>
                    <a:lnR>
                      <a:noFill/>
                    </a:lnR>
                    <a:lnT>
                      <a:noFill/>
                    </a:lnT>
                    <a:lnB>
                      <a:noFill/>
                    </a:lnB>
                  </a:tcPr>
                </a:tc>
              </a:tr>
              <a:tr h="266229">
                <a:tc>
                  <a:txBody>
                    <a:bodyPr/>
                    <a:lstStyle/>
                    <a:p>
                      <a:pPr algn="l" fontAlgn="ctr"/>
                      <a:r>
                        <a:rPr lang="zh-TW" altLang="en-US" sz="1200" b="0" i="0" u="none" strike="noStrike">
                          <a:solidFill>
                            <a:srgbClr val="000000"/>
                          </a:solidFill>
                          <a:latin typeface="Times New Roman"/>
                        </a:rPr>
                        <a:t>　</a:t>
                      </a:r>
                    </a:p>
                  </a:txBody>
                  <a:tcPr marL="4364" marR="4364" marT="4364" marB="0" anchor="ctr">
                    <a:lnL>
                      <a:noFill/>
                    </a:lnL>
                    <a:lnR>
                      <a:noFill/>
                    </a:lnR>
                    <a:lnT>
                      <a:noFill/>
                    </a:lnT>
                    <a:lnB>
                      <a:noFill/>
                    </a:lnB>
                    <a:solidFill>
                      <a:srgbClr val="70AD47"/>
                    </a:solidFill>
                  </a:tcPr>
                </a:tc>
                <a:tc>
                  <a:txBody>
                    <a:bodyPr/>
                    <a:lstStyle/>
                    <a:p>
                      <a:pPr algn="ctr" fontAlgn="ctr"/>
                      <a:r>
                        <a:rPr lang="en-US" sz="1200" b="0" i="0" u="none" strike="noStrike">
                          <a:solidFill>
                            <a:srgbClr val="000000"/>
                          </a:solidFill>
                          <a:latin typeface="Times New Roman"/>
                        </a:rPr>
                        <a:t>2023Q3</a:t>
                      </a:r>
                    </a:p>
                  </a:txBody>
                  <a:tcPr marL="4364" marR="4364" marT="4364" marB="0" anchor="ctr">
                    <a:lnL>
                      <a:noFill/>
                    </a:lnL>
                    <a:lnR>
                      <a:noFill/>
                    </a:lnR>
                    <a:lnT>
                      <a:noFill/>
                    </a:lnT>
                    <a:lnB>
                      <a:noFill/>
                    </a:lnB>
                    <a:solidFill>
                      <a:srgbClr val="70AD47"/>
                    </a:solidFill>
                  </a:tcPr>
                </a:tc>
                <a:tc>
                  <a:txBody>
                    <a:bodyPr/>
                    <a:lstStyle/>
                    <a:p>
                      <a:pPr algn="ctr" fontAlgn="ctr"/>
                      <a:r>
                        <a:rPr lang="en-US" altLang="zh-TW" sz="1200" b="0" i="0" u="none" strike="noStrike" dirty="0">
                          <a:solidFill>
                            <a:srgbClr val="000000"/>
                          </a:solidFill>
                          <a:latin typeface="Times New Roman"/>
                        </a:rPr>
                        <a:t>%</a:t>
                      </a:r>
                    </a:p>
                  </a:txBody>
                  <a:tcPr marL="4364" marR="4364" marT="4364" marB="0" anchor="ctr">
                    <a:lnL>
                      <a:noFill/>
                    </a:lnL>
                    <a:lnR>
                      <a:noFill/>
                    </a:lnR>
                    <a:lnT>
                      <a:noFill/>
                    </a:lnT>
                    <a:lnB>
                      <a:noFill/>
                    </a:lnB>
                    <a:solidFill>
                      <a:srgbClr val="70AD47"/>
                    </a:solidFill>
                  </a:tcPr>
                </a:tc>
                <a:tc>
                  <a:txBody>
                    <a:bodyPr/>
                    <a:lstStyle/>
                    <a:p>
                      <a:pPr algn="ctr" fontAlgn="ctr"/>
                      <a:r>
                        <a:rPr lang="en-US" sz="1200" b="0" i="0" u="none" strike="noStrike">
                          <a:solidFill>
                            <a:srgbClr val="000000"/>
                          </a:solidFill>
                          <a:latin typeface="Times New Roman"/>
                        </a:rPr>
                        <a:t>2022Q3</a:t>
                      </a:r>
                    </a:p>
                  </a:txBody>
                  <a:tcPr marL="4364" marR="4364" marT="4364" marB="0" anchor="ctr">
                    <a:lnL>
                      <a:noFill/>
                    </a:lnL>
                    <a:lnR>
                      <a:noFill/>
                    </a:lnR>
                    <a:lnT>
                      <a:noFill/>
                    </a:lnT>
                    <a:lnB>
                      <a:noFill/>
                    </a:lnB>
                    <a:solidFill>
                      <a:srgbClr val="70AD47"/>
                    </a:solidFill>
                  </a:tcPr>
                </a:tc>
                <a:tc>
                  <a:txBody>
                    <a:bodyPr/>
                    <a:lstStyle/>
                    <a:p>
                      <a:pPr algn="ctr" fontAlgn="ctr"/>
                      <a:r>
                        <a:rPr lang="en-US" altLang="zh-TW" sz="1200" b="0" i="0" u="none" strike="noStrike">
                          <a:solidFill>
                            <a:srgbClr val="000000"/>
                          </a:solidFill>
                          <a:latin typeface="Times New Roman"/>
                        </a:rPr>
                        <a:t>%</a:t>
                      </a:r>
                    </a:p>
                  </a:txBody>
                  <a:tcPr marL="4364" marR="4364" marT="4364" marB="0" anchor="ctr">
                    <a:lnL>
                      <a:noFill/>
                    </a:lnL>
                    <a:lnR>
                      <a:noFill/>
                    </a:lnR>
                    <a:lnT>
                      <a:noFill/>
                    </a:lnT>
                    <a:lnB>
                      <a:noFill/>
                    </a:lnB>
                    <a:solidFill>
                      <a:srgbClr val="70AD47"/>
                    </a:solidFill>
                  </a:tcPr>
                </a:tc>
                <a:tc>
                  <a:txBody>
                    <a:bodyPr/>
                    <a:lstStyle/>
                    <a:p>
                      <a:pPr algn="ctr" fontAlgn="ctr"/>
                      <a:r>
                        <a:rPr lang="en-US" sz="1200" b="0" i="0" u="none" strike="noStrike">
                          <a:solidFill>
                            <a:srgbClr val="000000"/>
                          </a:solidFill>
                          <a:latin typeface="Times New Roman"/>
                        </a:rPr>
                        <a:t>Variance</a:t>
                      </a:r>
                    </a:p>
                  </a:txBody>
                  <a:tcPr marL="4364" marR="4364" marT="4364" marB="0" anchor="ctr">
                    <a:lnL>
                      <a:noFill/>
                    </a:lnL>
                    <a:lnR>
                      <a:noFill/>
                    </a:lnR>
                    <a:lnT>
                      <a:noFill/>
                    </a:lnT>
                    <a:lnB>
                      <a:noFill/>
                    </a:lnB>
                    <a:solidFill>
                      <a:srgbClr val="70AD47"/>
                    </a:solidFill>
                  </a:tcPr>
                </a:tc>
              </a:tr>
              <a:tr h="444599">
                <a:tc>
                  <a:txBody>
                    <a:bodyPr/>
                    <a:lstStyle/>
                    <a:p>
                      <a:pPr algn="l" fontAlgn="ctr"/>
                      <a:r>
                        <a:rPr lang="zh-TW" altLang="en-US" sz="1200" b="0" i="0" u="none" strike="noStrike">
                          <a:solidFill>
                            <a:srgbClr val="000000"/>
                          </a:solidFill>
                          <a:latin typeface="標楷體"/>
                        </a:rPr>
                        <a:t>現金與約當現金</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Cash &amp; Cash Equivalent</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1,258</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9%</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1,242</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11%</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16 </a:t>
                      </a:r>
                    </a:p>
                  </a:txBody>
                  <a:tcPr marL="4364" marR="4364" marT="4364" marB="0" anchor="ctr">
                    <a:lnL>
                      <a:noFill/>
                    </a:lnL>
                    <a:lnR>
                      <a:noFill/>
                    </a:lnR>
                    <a:lnT>
                      <a:noFill/>
                    </a:lnT>
                    <a:lnB>
                      <a:noFill/>
                    </a:lnB>
                  </a:tcPr>
                </a:tc>
              </a:tr>
              <a:tr h="444599">
                <a:tc>
                  <a:txBody>
                    <a:bodyPr/>
                    <a:lstStyle/>
                    <a:p>
                      <a:pPr algn="l" fontAlgn="ctr"/>
                      <a:r>
                        <a:rPr lang="zh-TW" altLang="en-US" sz="1200" b="0" i="0" u="none" strike="noStrike">
                          <a:solidFill>
                            <a:srgbClr val="000000"/>
                          </a:solidFill>
                          <a:latin typeface="標楷體"/>
                        </a:rPr>
                        <a:t>存貨</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Inventory</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90</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520</a:t>
                      </a:r>
                    </a:p>
                  </a:txBody>
                  <a:tcPr marL="4364" marR="4364" marT="4364" marB="0" anchor="ctr">
                    <a:lnL>
                      <a:noFill/>
                    </a:lnL>
                    <a:lnR>
                      <a:noFill/>
                    </a:lnR>
                    <a:lnT>
                      <a:noFill/>
                    </a:lnT>
                    <a:lnB>
                      <a:noFill/>
                    </a:lnB>
                  </a:tcPr>
                </a:tc>
                <a:tc>
                  <a:txBody>
                    <a:bodyPr/>
                    <a:lstStyle/>
                    <a:p>
                      <a:pPr algn="r" fontAlgn="ctr"/>
                      <a:r>
                        <a:rPr lang="en-US" altLang="zh-TW" sz="1200" b="0" i="0" u="none" strike="noStrike" dirty="0">
                          <a:solidFill>
                            <a:srgbClr val="000000"/>
                          </a:solidFill>
                          <a:latin typeface="Times New Roman"/>
                        </a:rPr>
                        <a:t>5%</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(429)</a:t>
                      </a:r>
                    </a:p>
                  </a:txBody>
                  <a:tcPr marL="4364" marR="4364" marT="4364" marB="0" anchor="ctr">
                    <a:lnL>
                      <a:noFill/>
                    </a:lnL>
                    <a:lnR>
                      <a:noFill/>
                    </a:lnR>
                    <a:lnT>
                      <a:noFill/>
                    </a:lnT>
                    <a:lnB>
                      <a:noFill/>
                    </a:lnB>
                  </a:tcPr>
                </a:tc>
              </a:tr>
              <a:tr h="444599">
                <a:tc>
                  <a:txBody>
                    <a:bodyPr/>
                    <a:lstStyle/>
                    <a:p>
                      <a:pPr algn="l" fontAlgn="ctr"/>
                      <a:r>
                        <a:rPr lang="zh-TW" altLang="en-US" sz="1200" b="0" i="0" u="none" strike="noStrike">
                          <a:solidFill>
                            <a:srgbClr val="000000"/>
                          </a:solidFill>
                          <a:latin typeface="標楷體"/>
                        </a:rPr>
                        <a:t>流動資產</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Current Asset</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1,555</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11%</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4,845</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43%</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(3,290)</a:t>
                      </a:r>
                    </a:p>
                  </a:txBody>
                  <a:tcPr marL="4364" marR="4364" marT="4364" marB="0" anchor="ctr">
                    <a:lnL>
                      <a:noFill/>
                    </a:lnL>
                    <a:lnR>
                      <a:noFill/>
                    </a:lnR>
                    <a:lnT>
                      <a:noFill/>
                    </a:lnT>
                    <a:lnB>
                      <a:noFill/>
                    </a:lnB>
                  </a:tcPr>
                </a:tc>
              </a:tr>
              <a:tr h="444599">
                <a:tc>
                  <a:txBody>
                    <a:bodyPr/>
                    <a:lstStyle/>
                    <a:p>
                      <a:pPr algn="l" fontAlgn="ctr"/>
                      <a:r>
                        <a:rPr lang="zh-TW" altLang="en-US" sz="1200" b="0" i="0" u="none" strike="noStrike">
                          <a:solidFill>
                            <a:srgbClr val="000000"/>
                          </a:solidFill>
                          <a:latin typeface="標楷體"/>
                        </a:rPr>
                        <a:t>固定資產</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Fixed Asset</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5,000</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34%</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6,002</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54%</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dirty="0">
                          <a:solidFill>
                            <a:srgbClr val="000000"/>
                          </a:solidFill>
                          <a:latin typeface="Times New Roman"/>
                        </a:rPr>
                        <a:t>(1,001)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r>
              <a:tr h="444599">
                <a:tc>
                  <a:txBody>
                    <a:bodyPr/>
                    <a:lstStyle/>
                    <a:p>
                      <a:pPr algn="l" fontAlgn="ctr"/>
                      <a:r>
                        <a:rPr lang="zh-TW" altLang="en-US" sz="1200" b="1" i="0" u="none" strike="noStrike" dirty="0">
                          <a:solidFill>
                            <a:srgbClr val="000000"/>
                          </a:solidFill>
                          <a:latin typeface="標楷體"/>
                        </a:rPr>
                        <a:t>資產總計</a:t>
                      </a:r>
                      <a:r>
                        <a:rPr lang="zh-TW" altLang="en-US" sz="1200" b="1" i="0" u="none" strike="noStrike" dirty="0">
                          <a:solidFill>
                            <a:srgbClr val="000000"/>
                          </a:solidFill>
                          <a:latin typeface="Times New Roman"/>
                        </a:rPr>
                        <a:t>                                                                    </a:t>
                      </a:r>
                      <a:r>
                        <a:rPr lang="en-US" sz="1200" b="1" i="0" u="none" strike="noStrike" dirty="0">
                          <a:solidFill>
                            <a:srgbClr val="000000"/>
                          </a:solidFill>
                          <a:latin typeface="Times New Roman"/>
                        </a:rPr>
                        <a:t>Total Assets</a:t>
                      </a:r>
                    </a:p>
                  </a:txBody>
                  <a:tcPr marL="4364" marR="4364" marT="4364"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14,721</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11,161</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dirty="0">
                          <a:solidFill>
                            <a:srgbClr val="000000"/>
                          </a:solidFill>
                          <a:latin typeface="Times New Roman"/>
                        </a:rPr>
                        <a:t>3,559 </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r>
              <a:tr h="449890">
                <a:tc>
                  <a:txBody>
                    <a:bodyPr/>
                    <a:lstStyle/>
                    <a:p>
                      <a:pPr algn="l" fontAlgn="ctr"/>
                      <a:r>
                        <a:rPr lang="zh-TW" altLang="en-US" sz="1200" b="0" i="0" u="none" strike="noStrike">
                          <a:solidFill>
                            <a:srgbClr val="000000"/>
                          </a:solidFill>
                          <a:latin typeface="標楷體"/>
                        </a:rPr>
                        <a:t>短期借款</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Short-Term Loan</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570</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3%</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1,178</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11%</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c>
                  <a:txBody>
                    <a:bodyPr/>
                    <a:lstStyle/>
                    <a:p>
                      <a:pPr algn="r" fontAlgn="ctr"/>
                      <a:r>
                        <a:rPr lang="en-US" altLang="zh-TW" sz="1200" b="0" i="0" u="none" strike="noStrike">
                          <a:solidFill>
                            <a:srgbClr val="000000"/>
                          </a:solidFill>
                          <a:latin typeface="Times New Roman"/>
                        </a:rPr>
                        <a:t>(608)</a:t>
                      </a:r>
                    </a:p>
                  </a:txBody>
                  <a:tcPr marL="4364" marR="4364" marT="4364" marB="0" anchor="ctr">
                    <a:lnL>
                      <a:noFill/>
                    </a:lnL>
                    <a:lnR>
                      <a:noFill/>
                    </a:lnR>
                    <a:lnT w="25400" cap="flat" cmpd="dbl" algn="ctr">
                      <a:solidFill>
                        <a:srgbClr val="000000"/>
                      </a:solidFill>
                      <a:prstDash val="solid"/>
                      <a:round/>
                      <a:headEnd type="none" w="med" len="med"/>
                      <a:tailEnd type="none" w="med" len="med"/>
                    </a:lnT>
                    <a:lnB>
                      <a:noFill/>
                    </a:lnB>
                  </a:tcPr>
                </a:tc>
              </a:tr>
              <a:tr h="444599">
                <a:tc>
                  <a:txBody>
                    <a:bodyPr/>
                    <a:lstStyle/>
                    <a:p>
                      <a:pPr algn="l" fontAlgn="ctr"/>
                      <a:r>
                        <a:rPr lang="zh-TW" altLang="en-US" sz="1200" b="0" i="0" u="none" strike="noStrike">
                          <a:solidFill>
                            <a:srgbClr val="000000"/>
                          </a:solidFill>
                          <a:latin typeface="標楷體"/>
                        </a:rPr>
                        <a:t>長期借款</a:t>
                      </a:r>
                      <a:r>
                        <a:rPr lang="zh-TW" altLang="en-US" sz="1200" b="0" i="0" u="none" strike="noStrike">
                          <a:solidFill>
                            <a:srgbClr val="000000"/>
                          </a:solidFill>
                          <a:latin typeface="Times New Roman"/>
                        </a:rPr>
                        <a:t>                                                                     </a:t>
                      </a:r>
                      <a:r>
                        <a:rPr lang="en-US" sz="1200" b="0" i="0" u="none" strike="noStrike">
                          <a:solidFill>
                            <a:srgbClr val="000000"/>
                          </a:solidFill>
                          <a:latin typeface="Times New Roman"/>
                        </a:rPr>
                        <a:t>Long-Term Loan</a:t>
                      </a:r>
                    </a:p>
                  </a:txBody>
                  <a:tcPr marL="4364" marR="4364" marT="4364" marB="0" anchor="ctr">
                    <a:lnL>
                      <a:noFill/>
                    </a:lnL>
                    <a:lnR>
                      <a:noFill/>
                    </a:lnR>
                    <a:lnT>
                      <a:noFill/>
                    </a:lnT>
                    <a:lnB>
                      <a:noFill/>
                    </a:lnB>
                  </a:tcPr>
                </a:tc>
                <a:tc>
                  <a:txBody>
                    <a:bodyPr/>
                    <a:lstStyle/>
                    <a:p>
                      <a:pPr algn="r" fontAlgn="ctr"/>
                      <a:r>
                        <a:rPr lang="en-US" altLang="zh-TW" sz="1200" b="0" i="0" u="none" strike="noStrike">
                          <a:solidFill>
                            <a:srgbClr val="000000"/>
                          </a:solidFill>
                          <a:latin typeface="Times New Roman"/>
                        </a:rPr>
                        <a:t>3,856</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26%</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3,521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31%</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ctr"/>
                      <a:r>
                        <a:rPr lang="en-US" altLang="zh-TW" sz="1200" b="0" i="0" u="none" strike="noStrike">
                          <a:solidFill>
                            <a:srgbClr val="000000"/>
                          </a:solidFill>
                          <a:latin typeface="Times New Roman"/>
                        </a:rPr>
                        <a:t>336 </a:t>
                      </a:r>
                    </a:p>
                  </a:txBody>
                  <a:tcPr marL="4364" marR="4364" marT="4364" marB="0" anchor="ctr">
                    <a:lnL>
                      <a:noFill/>
                    </a:lnL>
                    <a:lnR>
                      <a:noFill/>
                    </a:lnR>
                    <a:lnT>
                      <a:noFill/>
                    </a:lnT>
                    <a:lnB w="6350" cap="flat" cmpd="sng" algn="ctr">
                      <a:solidFill>
                        <a:srgbClr val="000000"/>
                      </a:solidFill>
                      <a:prstDash val="solid"/>
                      <a:round/>
                      <a:headEnd type="none" w="med" len="med"/>
                      <a:tailEnd type="none" w="med" len="med"/>
                    </a:lnB>
                  </a:tcPr>
                </a:tc>
              </a:tr>
              <a:tr h="439306">
                <a:tc>
                  <a:txBody>
                    <a:bodyPr/>
                    <a:lstStyle/>
                    <a:p>
                      <a:pPr algn="l" fontAlgn="ctr"/>
                      <a:r>
                        <a:rPr lang="zh-TW" altLang="en-US" sz="1200" b="1" i="0" u="none" strike="noStrike">
                          <a:solidFill>
                            <a:srgbClr val="000000"/>
                          </a:solidFill>
                          <a:latin typeface="標楷體"/>
                        </a:rPr>
                        <a:t>負債總計</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Total Liabilities</a:t>
                      </a:r>
                    </a:p>
                  </a:txBody>
                  <a:tcPr marL="4364" marR="4364" marT="4364" marB="0" anchor="ctr">
                    <a:lnL>
                      <a:noFill/>
                    </a:lnL>
                    <a:lnR>
                      <a:noFill/>
                    </a:lnR>
                    <a:lnT>
                      <a:noFill/>
                    </a:lnT>
                    <a:lnB>
                      <a:noFill/>
                    </a:lnB>
                  </a:tcPr>
                </a:tc>
                <a:tc>
                  <a:txBody>
                    <a:bodyPr/>
                    <a:lstStyle/>
                    <a:p>
                      <a:pPr algn="r" fontAlgn="ctr"/>
                      <a:r>
                        <a:rPr lang="en-US" altLang="zh-TW" sz="1200" b="1" i="0" u="none" strike="noStrike">
                          <a:solidFill>
                            <a:srgbClr val="000000"/>
                          </a:solidFill>
                          <a:latin typeface="Times New Roman"/>
                        </a:rPr>
                        <a:t>6,797</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46%</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6,254</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56%</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543 </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9306">
                <a:tc>
                  <a:txBody>
                    <a:bodyPr/>
                    <a:lstStyle/>
                    <a:p>
                      <a:pPr algn="l" fontAlgn="ctr"/>
                      <a:r>
                        <a:rPr lang="zh-TW" altLang="en-US" sz="1200" b="1" i="0" u="none" strike="noStrike">
                          <a:solidFill>
                            <a:srgbClr val="000000"/>
                          </a:solidFill>
                          <a:latin typeface="標楷體"/>
                        </a:rPr>
                        <a:t>股東權益總計</a:t>
                      </a:r>
                      <a:r>
                        <a:rPr lang="zh-TW" altLang="en-US" sz="1200" b="1" i="0" u="none" strike="noStrike">
                          <a:solidFill>
                            <a:srgbClr val="000000"/>
                          </a:solidFill>
                          <a:latin typeface="Times New Roman"/>
                        </a:rPr>
                        <a:t>                                                </a:t>
                      </a:r>
                      <a:r>
                        <a:rPr lang="en-US" sz="1200" b="1" i="0" u="none" strike="noStrike">
                          <a:solidFill>
                            <a:srgbClr val="000000"/>
                          </a:solidFill>
                          <a:latin typeface="Times New Roman"/>
                        </a:rPr>
                        <a:t>Stocksholders' Equity</a:t>
                      </a:r>
                    </a:p>
                  </a:txBody>
                  <a:tcPr marL="4364" marR="4364" marT="4364" marB="0" anchor="ctr">
                    <a:lnL>
                      <a:noFill/>
                    </a:lnL>
                    <a:lnR>
                      <a:noFill/>
                    </a:lnR>
                    <a:lnT>
                      <a:noFill/>
                    </a:lnT>
                    <a:lnB>
                      <a:noFill/>
                    </a:lnB>
                  </a:tcPr>
                </a:tc>
                <a:tc>
                  <a:txBody>
                    <a:bodyPr/>
                    <a:lstStyle/>
                    <a:p>
                      <a:pPr algn="r" fontAlgn="ctr"/>
                      <a:r>
                        <a:rPr lang="en-US" altLang="zh-TW" sz="1200" b="1" i="0" u="none" strike="noStrike">
                          <a:solidFill>
                            <a:srgbClr val="000000"/>
                          </a:solidFill>
                          <a:latin typeface="Times New Roman"/>
                        </a:rPr>
                        <a:t>7,924</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54%</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4,907</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44%</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zh-TW" sz="1200" b="1" i="0" u="none" strike="noStrike">
                          <a:solidFill>
                            <a:srgbClr val="000000"/>
                          </a:solidFill>
                          <a:latin typeface="Times New Roman"/>
                        </a:rPr>
                        <a:t>3,017 </a:t>
                      </a:r>
                    </a:p>
                  </a:txBody>
                  <a:tcPr marL="4364" marR="4364" marT="4364"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4599">
                <a:tc>
                  <a:txBody>
                    <a:bodyPr/>
                    <a:lstStyle/>
                    <a:p>
                      <a:pPr algn="l" fontAlgn="ctr"/>
                      <a:r>
                        <a:rPr lang="zh-TW" altLang="en-US" sz="1200" b="1" i="0" u="none" strike="noStrike" dirty="0">
                          <a:solidFill>
                            <a:srgbClr val="000000"/>
                          </a:solidFill>
                          <a:latin typeface="標楷體"/>
                        </a:rPr>
                        <a:t>負債及股東權益總計</a:t>
                      </a:r>
                      <a:r>
                        <a:rPr lang="zh-TW" altLang="en-US" sz="1200" b="1" i="0" u="none" strike="noStrike" dirty="0">
                          <a:solidFill>
                            <a:srgbClr val="000000"/>
                          </a:solidFill>
                          <a:latin typeface="Times New Roman"/>
                        </a:rPr>
                        <a:t>                                                     </a:t>
                      </a:r>
                      <a:r>
                        <a:rPr lang="en-US" sz="1200" b="1" i="0" u="none" strike="noStrike" dirty="0">
                          <a:solidFill>
                            <a:srgbClr val="000000"/>
                          </a:solidFill>
                          <a:latin typeface="Times New Roman"/>
                        </a:rPr>
                        <a:t>Total Liabilities &amp; Equity</a:t>
                      </a:r>
                    </a:p>
                  </a:txBody>
                  <a:tcPr marL="4364" marR="4364" marT="4364" marB="0" anchor="ctr">
                    <a:lnL>
                      <a:noFill/>
                    </a:lnL>
                    <a:lnR>
                      <a:noFill/>
                    </a:lnR>
                    <a:lnT>
                      <a:noFill/>
                    </a:lnT>
                    <a:lnB>
                      <a:noFill/>
                    </a:lnB>
                    <a:solidFill>
                      <a:srgbClr val="C5E0B2"/>
                    </a:solidFill>
                  </a:tcPr>
                </a:tc>
                <a:tc>
                  <a:txBody>
                    <a:bodyPr/>
                    <a:lstStyle/>
                    <a:p>
                      <a:pPr algn="r" fontAlgn="ctr"/>
                      <a:r>
                        <a:rPr lang="en-US" altLang="zh-TW" sz="1200" b="1" i="0" u="none" strike="noStrike">
                          <a:solidFill>
                            <a:srgbClr val="000000"/>
                          </a:solidFill>
                          <a:latin typeface="Times New Roman"/>
                        </a:rPr>
                        <a:t>14,721</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dirty="0">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dirty="0">
                          <a:solidFill>
                            <a:srgbClr val="000000"/>
                          </a:solidFill>
                          <a:latin typeface="Times New Roman"/>
                        </a:rPr>
                        <a:t>11,161</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a:solidFill>
                            <a:srgbClr val="000000"/>
                          </a:solidFill>
                          <a:latin typeface="Times New Roman"/>
                        </a:rPr>
                        <a:t>100%</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c>
                  <a:txBody>
                    <a:bodyPr/>
                    <a:lstStyle/>
                    <a:p>
                      <a:pPr algn="r" fontAlgn="ctr"/>
                      <a:r>
                        <a:rPr lang="en-US" altLang="zh-TW" sz="1200" b="1" i="0" u="none" strike="noStrike" dirty="0">
                          <a:solidFill>
                            <a:srgbClr val="000000"/>
                          </a:solidFill>
                          <a:latin typeface="Times New Roman"/>
                        </a:rPr>
                        <a:t>3,559 </a:t>
                      </a:r>
                    </a:p>
                  </a:txBody>
                  <a:tcPr marL="4364" marR="4364" marT="436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5E0B2"/>
                    </a:solidFill>
                  </a:tcPr>
                </a:tc>
              </a:tr>
            </a:tbl>
          </a:graphicData>
        </a:graphic>
      </p:graphicFrame>
      <p:sp>
        <p:nvSpPr>
          <p:cNvPr id="9" name="文字方塊 8"/>
          <p:cNvSpPr txBox="1"/>
          <p:nvPr/>
        </p:nvSpPr>
        <p:spPr>
          <a:xfrm>
            <a:off x="1714480" y="5715016"/>
            <a:ext cx="3786214" cy="276999"/>
          </a:xfrm>
          <a:prstGeom prst="rect">
            <a:avLst/>
          </a:prstGeom>
          <a:noFill/>
        </p:spPr>
        <p:txBody>
          <a:bodyPr wrap="square" rtlCol="0">
            <a:spAutoFit/>
          </a:bodyPr>
          <a:lstStyle/>
          <a:p>
            <a:r>
              <a:rPr lang="zh-TW" altLang="en-US" sz="1200" b="1" dirty="0" smtClean="0"/>
              <a:t>每股淨值：                                              </a:t>
            </a:r>
            <a:r>
              <a:rPr lang="en-US" altLang="zh-TW" sz="1200" b="1" dirty="0" smtClean="0"/>
              <a:t>17.24</a:t>
            </a:r>
            <a:endParaRPr lang="zh-TW" altLang="en-US" sz="1200" b="1" dirty="0"/>
          </a:p>
        </p:txBody>
      </p:sp>
    </p:spTree>
    <p:extLst>
      <p:ext uri="{BB962C8B-B14F-4D97-AF65-F5344CB8AC3E}">
        <p14:creationId xmlns:p14="http://schemas.microsoft.com/office/powerpoint/2010/main" val="3143417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1181</Words>
  <Application>Microsoft Office PowerPoint</Application>
  <PresentationFormat>如螢幕大小 (4:3)</PresentationFormat>
  <Paragraphs>274</Paragraphs>
  <Slides>15</Slides>
  <Notes>5</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Office 佈景主題</vt:lpstr>
      <vt:lpstr>PowerPoint 簡報</vt:lpstr>
      <vt:lpstr>免責聲明 Safe Harbor Notice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泰豐工商綜合區說明</vt:lpstr>
      <vt:lpstr>PowerPoint 簡報</vt:lpstr>
      <vt:lpstr>桃園市中壢區泰豐自辦市地重劃說明</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呂 新義</dc:creator>
  <cp:lastModifiedBy>Windows 使用者</cp:lastModifiedBy>
  <cp:revision>220</cp:revision>
  <cp:lastPrinted>2021-11-17T06:43:08Z</cp:lastPrinted>
  <dcterms:created xsi:type="dcterms:W3CDTF">2020-11-03T14:20:44Z</dcterms:created>
  <dcterms:modified xsi:type="dcterms:W3CDTF">2023-11-14T00:44:04Z</dcterms:modified>
</cp:coreProperties>
</file>